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68" r:id="rId2"/>
    <p:sldId id="302" r:id="rId3"/>
    <p:sldId id="303" r:id="rId4"/>
    <p:sldId id="304" r:id="rId5"/>
    <p:sldId id="305" r:id="rId6"/>
    <p:sldId id="306" r:id="rId7"/>
    <p:sldId id="307" r:id="rId8"/>
    <p:sldId id="288" r:id="rId9"/>
    <p:sldId id="308" r:id="rId10"/>
    <p:sldId id="309" r:id="rId11"/>
    <p:sldId id="300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849" autoAdjust="0"/>
  </p:normalViewPr>
  <p:slideViewPr>
    <p:cSldViewPr>
      <p:cViewPr>
        <p:scale>
          <a:sx n="70" d="100"/>
          <a:sy n="70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F9BB9-6619-41D0-8850-373FA645C5C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9B8DC-7A12-4795-BE70-B1AB5CA33B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96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DB6-89AC-487D-9A0D-C2F0BD3EF1D0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94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53E-AB4C-4CB5-9E54-8DC37DD2D0D0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2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A563-F109-43B7-8057-E0399BBF4EB7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5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02F6-1047-4BA1-9943-F99CFEF93DAA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2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886C-E550-424C-8550-E5659422D1D0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26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1271-2C5F-40B2-A906-B1F755993724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4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032-D4DD-4AF7-8C4B-8C8DA3ED06A9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3473-BDEF-4065-A27D-CBE6EE279E9C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7061-C5A4-4F72-952B-1B4DA2595B8E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30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BAD-7C7B-4BED-AE6B-0958FBD3EF46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6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8FF-F160-46F2-A940-771F76D2DD3D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85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32FA-313F-4A6C-9D50-123660357D07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0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268760"/>
            <a:ext cx="7772400" cy="32403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/>
              <a:t> </a:t>
            </a:r>
            <a:r>
              <a:rPr lang="ru-RU" sz="24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 результатах оценки эффективности налоговых расходов Ульяновской области за </a:t>
            </a:r>
            <a:r>
              <a:rPr lang="ru-RU" sz="2400" b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2019 год  </a:t>
            </a:r>
            <a:endParaRPr lang="ru-RU" sz="2400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797152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Докладчик: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Н.В. Зонтов</a:t>
            </a:r>
            <a:endParaRPr lang="ru-RU" sz="18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311860" y="5536478"/>
            <a:ext cx="2520280" cy="4236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000" b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28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августа 2020 г</a:t>
            </a:r>
            <a:endParaRPr lang="ru-RU" sz="20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pic>
        <p:nvPicPr>
          <p:cNvPr id="10" name="Рисунок 9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ransition advTm="489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98072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365104"/>
            <a:ext cx="25202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836712"/>
            <a:ext cx="820891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«Социальные»  налоговые льготы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(не включая налоговые расходы, вышеперечисленные в предыдущем слайде)</a:t>
            </a:r>
            <a:endParaRPr lang="ru-RU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298935"/>
              </p:ext>
            </p:extLst>
          </p:nvPr>
        </p:nvGraphicFramePr>
        <p:xfrm>
          <a:off x="539553" y="1556793"/>
          <a:ext cx="8202803" cy="5142723"/>
        </p:xfrm>
        <a:graphic>
          <a:graphicData uri="http://schemas.openxmlformats.org/drawingml/2006/table">
            <a:tbl>
              <a:tblPr/>
              <a:tblGrid>
                <a:gridCol w="5256584"/>
                <a:gridCol w="1152128"/>
                <a:gridCol w="1794091"/>
              </a:tblGrid>
              <a:tr h="693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Наименование категории налогоплательщиков</a:t>
                      </a:r>
                      <a:endParaRPr lang="ru-RU" sz="130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Количество воспользовавшихся </a:t>
                      </a:r>
                      <a:endParaRPr lang="ru-RU" sz="1300" b="1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Объём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налоговых </a:t>
                      </a: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расходов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 в 2019 году,  тыс.руб</a:t>
                      </a:r>
                      <a:r>
                        <a:rPr lang="ru-RU" sz="1300" b="1" dirty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.</a:t>
                      </a:r>
                      <a:endParaRPr lang="ru-RU" sz="130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Добровольные пожарные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1219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1071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55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Герои Советского Союза, Герои Российской Федерации, Герои Социалистического Труда, Герои Труда Российской Федерации, граждан, награждённых орденом Славы трёх степеней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746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1063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8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Один из родителей (усыновителей), опекун, попечитель ребёнка-инвалида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558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404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5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Инвалиды с детства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355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314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55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Организации, осуществляющие в соответствии с их учредительными  документами исключительно деятельность по организации отдыха и оздоровления детей в возрасте до 18 лет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149,2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4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Общественные объединения пожарной охраны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4,2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9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Общественные организации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 инвалидов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3</a:t>
                      </a:r>
                      <a:endParaRPr lang="ru-RU" sz="14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16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Итого: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3008,4</a:t>
                      </a:r>
                      <a:endParaRPr lang="ru-RU" sz="1400" b="1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754"/>
            <a:ext cx="9144000" cy="79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051248" cy="268139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980728"/>
            <a:ext cx="777240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365104"/>
            <a:ext cx="25202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4" t="27257" r="6589" b="61306"/>
          <a:stretch/>
        </p:blipFill>
        <p:spPr bwMode="auto">
          <a:xfrm>
            <a:off x="-36512" y="-27384"/>
            <a:ext cx="9155895" cy="83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1124744"/>
            <a:ext cx="8280920" cy="5184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  <a:p>
            <a:pPr algn="ctr"/>
            <a:endParaRPr lang="ru-RU" sz="22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  <a:p>
            <a:pPr algn="ctr"/>
            <a:endParaRPr lang="ru-RU" sz="10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Слайд по МО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51667"/>
              </p:ext>
            </p:extLst>
          </p:nvPr>
        </p:nvGraphicFramePr>
        <p:xfrm>
          <a:off x="251520" y="980744"/>
          <a:ext cx="8712968" cy="56327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60240"/>
                <a:gridCol w="1872208"/>
                <a:gridCol w="2016224"/>
                <a:gridCol w="1584176"/>
                <a:gridCol w="1080120"/>
              </a:tblGrid>
              <a:tr h="38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Муниципальные районы</a:t>
                      </a:r>
                      <a:endParaRPr lang="ru-RU" sz="1300" b="1" i="0" u="none" strike="noStrike" dirty="0">
                        <a:solidFill>
                          <a:srgbClr val="0061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Социальные налоговые </a:t>
                      </a:r>
                      <a:r>
                        <a:rPr lang="ru-RU" sz="1300" b="1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расходы</a:t>
                      </a:r>
                      <a:endParaRPr lang="ru-RU" sz="1300" b="1" i="0" u="none" strike="noStrike" dirty="0">
                        <a:solidFill>
                          <a:srgbClr val="0061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Технические налоговые </a:t>
                      </a:r>
                      <a:r>
                        <a:rPr lang="ru-RU" sz="1300" b="1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расходы</a:t>
                      </a:r>
                      <a:endParaRPr lang="ru-RU" sz="1300" b="1" i="0" u="none" strike="noStrike" dirty="0">
                        <a:solidFill>
                          <a:srgbClr val="0061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Стимулирующие налоговые </a:t>
                      </a:r>
                      <a:r>
                        <a:rPr lang="ru-RU" sz="1300" b="1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расходы</a:t>
                      </a:r>
                      <a:endParaRPr lang="ru-RU" sz="1300" b="1" i="0" u="none" strike="noStrike" dirty="0">
                        <a:solidFill>
                          <a:srgbClr val="0061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Количество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налоговых расходов</a:t>
                      </a:r>
                      <a:endParaRPr lang="ru-RU" sz="1300" b="1" i="0" u="none" strike="noStrike" dirty="0">
                        <a:solidFill>
                          <a:srgbClr val="0061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Базарносызганский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Барышский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Вешкаймский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Инзенский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Карсунский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Кузоватовский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Майнский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Мелекесский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Николаевский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Новомалыклинский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Новоспасский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Павловский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Радищевский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Сенгилеевский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Старокулаткинский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Старомайнский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Сурский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Тереньгульский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Ульяновский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Цильнинский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Чердаклинский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Димитровград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Ульяновск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Новоульяновск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4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878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35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Доля в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общем итоге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9C65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22</a:t>
                      </a:r>
                      <a:endParaRPr lang="ru-RU" sz="1200" b="1" i="0" u="none" strike="noStrike" dirty="0">
                        <a:solidFill>
                          <a:srgbClr val="9C65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9C65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052736"/>
            <a:ext cx="7772400" cy="5040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/>
              <a:t> </a:t>
            </a:r>
            <a:endParaRPr lang="ru-RU" sz="2800" dirty="0"/>
          </a:p>
          <a:p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Сформирована единая система учёта, контроля и оценки налоговых расходов на всех уровнях бюджетной системы </a:t>
            </a:r>
            <a:b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Российской Федерации</a:t>
            </a:r>
          </a:p>
          <a:p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Федеральный закон от 25.12.2018 №494-ФЗ предусматривает          в Бюджетном кодексе Российской Федерации обязательность</a:t>
            </a:r>
            <a:r>
              <a:rPr lang="ru-RU" sz="2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учёта, контроля и оценки налоговых расходов.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 Постановлением Правительства Российской Федерации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от 12.04.2019 №439 определены Правила формирования перечня налоговых расходов Российской Федерации и оценки налоговых расходов Российской Федерации.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 Постановлением Правительства Российской Федерации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от 22.06.2019 № 796   утверждены Общие требования к оценке налоговых расходов субъектов Российской Федерации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и муниципальных образований.</a:t>
            </a:r>
          </a:p>
          <a:p>
            <a:pPr marL="457200" indent="-457200" algn="just"/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797152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pic>
        <p:nvPicPr>
          <p:cNvPr id="10" name="Рисунок 9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ransition advTm="256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052736"/>
            <a:ext cx="7772400" cy="5040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/>
              <a:t> </a:t>
            </a:r>
            <a:endParaRPr lang="ru-RU" sz="2800" dirty="0"/>
          </a:p>
          <a:p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 Ульяновской области принята новая система </a:t>
            </a:r>
            <a:b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формирования и оценки налоговых расходов</a:t>
            </a:r>
          </a:p>
          <a:p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Постановлением Правительства Ульяновской области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от 06.11.2019 № 548-П утверждены Правила формирования перечня налоговых расходов Ульяновской области и оценки налоговых расходов Ульяновской области.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 Перечнем налоговых расходов Ульяновской области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предусмотрено закрепление ответственных кураторов за каждым налоговым расходом бюджета области в соответствии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 целями государственных программ Ульяновской области.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	Сформирован реестр налоговых расходов Ульяновской области с 2013 по 2023 годы, содержащий сведения о нормативных, целевых и фискальных характеристиках налоговых расходов Ульяновской области.</a:t>
            </a:r>
          </a:p>
          <a:p>
            <a:pPr marL="457200" indent="-457200" algn="just"/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797152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pic>
        <p:nvPicPr>
          <p:cNvPr id="10" name="Рисунок 9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052736"/>
            <a:ext cx="77724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/>
              <a:t> </a:t>
            </a:r>
            <a:endParaRPr lang="ru-RU" sz="2800" dirty="0"/>
          </a:p>
          <a:p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Оптимизация налоговых расходов Ульяновской области </a:t>
            </a:r>
          </a:p>
          <a:p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 2018-2019 годах осуществлена на общую сумму 431,4  </a:t>
            </a:r>
            <a:r>
              <a:rPr lang="ru-RU" sz="2000" b="1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млн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руб.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algn="l"/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Отменены неэффективные налоговые расходы Ульяновской области на сумму 403,1 </a:t>
            </a:r>
            <a:r>
              <a:rPr lang="ru-RU" sz="2000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млн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руб. </a:t>
            </a:r>
          </a:p>
          <a:p>
            <a:pPr indent="457200" algn="just">
              <a:buFont typeface="Wingdings" pitchFamily="2" charset="2"/>
              <a:buChar char="Ø"/>
            </a:pPr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Приостановлено действие налоговых расходов Ульяновской области на 2019 год на сумму 18,1 </a:t>
            </a:r>
            <a:r>
              <a:rPr lang="ru-RU" sz="2000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млн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руб.</a:t>
            </a:r>
          </a:p>
          <a:p>
            <a:pPr indent="457200" algn="just">
              <a:buFont typeface="Wingdings" pitchFamily="2" charset="2"/>
              <a:buChar char="Ø"/>
            </a:pPr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Завершено действие налоговых расходов Ульяновской области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на сумму 10,2 </a:t>
            </a:r>
            <a:r>
              <a:rPr lang="ru-RU" sz="2000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млн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руб.	</a:t>
            </a:r>
          </a:p>
          <a:p>
            <a:pPr marL="457200" indent="-457200" algn="just"/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797152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pic>
        <p:nvPicPr>
          <p:cNvPr id="10" name="Рисунок 9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052736"/>
            <a:ext cx="7772400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/>
              <a:t> </a:t>
            </a:r>
            <a:endParaRPr lang="ru-RU" sz="2800" dirty="0"/>
          </a:p>
          <a:p>
            <a: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Государственная поддержка, осуществляемая  вновь </a:t>
            </a:r>
            <a:b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на территории Ульяновской области, с начала 2020 года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Ø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Участникам специальных инвестиционных контрактов (участникам СПИК) - по налогу на прибыль. 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Организациям - участникам региональных инвестиционных проектов - по налогу на прибыль и налогу на имущество.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Собственникам приоритетных торгово-инфраструктурных объектов недвижимого имущества - по налогу на имущество.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Налогоплательщикам, осуществляющим розничную торговлю лекарственными средствами - по упрощённой системе налогообложения.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Налогоплательщикам, осуществляющим деятельность  в </a:t>
            </a:r>
            <a:r>
              <a:rPr lang="ru-RU" sz="1800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высокорисковых</a:t>
            </a:r>
            <a:r>
              <a:rPr lang="ru-RU" sz="1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отраслях экономики - по упрощённой системе налогообложения.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Организациям и физическим лицам в отношении электромобилей легковых – по транспортному налогу.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Индивидуальным предпринимателям, использующим патентную систему налогообложения, снижен размер потенциально возможного к получению годового дохода.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marL="457200" indent="-457200" algn="just"/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797152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pic>
        <p:nvPicPr>
          <p:cNvPr id="10" name="Рисунок 9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052736"/>
            <a:ext cx="77724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/>
              <a:t> 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Налоговые расходы Ульяновской области, </a:t>
            </a:r>
          </a:p>
          <a:p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осуществлённые в 2019 году</a:t>
            </a:r>
          </a:p>
          <a:p>
            <a:pPr algn="just"/>
            <a:endParaRPr lang="ru-RU" sz="1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32000" algn="just"/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Общий объём налоговых расходов Ульяновской области за 2019 год 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составил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2 162 599,5 тыс.руб., 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 том числе: </a:t>
            </a:r>
          </a:p>
          <a:p>
            <a:pPr indent="432000" algn="just"/>
            <a:endParaRPr lang="ru-RU" sz="8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32000" algn="just"/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налогу на имущество  организаций -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991 546,1 тыс.руб.;</a:t>
            </a:r>
          </a:p>
          <a:p>
            <a:pPr indent="432000" algn="just"/>
            <a:r>
              <a:rPr lang="ru-RU" sz="20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специальным режимам налогообложения – </a:t>
            </a:r>
            <a:r>
              <a:rPr lang="ru-RU" sz="2000" b="1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857 483,7 тыс.руб.</a:t>
            </a:r>
            <a:r>
              <a:rPr lang="ru-RU" sz="20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;</a:t>
            </a:r>
          </a:p>
          <a:p>
            <a:pPr indent="432000" algn="just"/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налогу на прибыль организаций -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282 790,0 тыс.руб.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;</a:t>
            </a:r>
          </a:p>
          <a:p>
            <a:pPr indent="432000" algn="just"/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транспортному налогу  -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30 779,7 тыс.руб.</a:t>
            </a:r>
          </a:p>
          <a:p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 общем объёме налоговых расходов Ульяновской области:</a:t>
            </a:r>
          </a:p>
          <a:p>
            <a:pPr algn="just"/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«Стимулирующие» налоговые расходы Ульяновской области   составили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1 699 961,2 тыс.руб.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«Технические» налоговые расходы Ульяновской области </a:t>
            </a:r>
            <a:b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составили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435 590,9 тыс.руб.;</a:t>
            </a:r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«Социальные» налоговые расходы Ульяновской области            составили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27 047,4 тыс.руб.</a:t>
            </a:r>
          </a:p>
          <a:p>
            <a:pPr marL="457200" indent="-457200" algn="just"/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797152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pic>
        <p:nvPicPr>
          <p:cNvPr id="10" name="Рисунок 9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1124744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endParaRPr lang="ru-RU" sz="2000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endParaRPr lang="ru-RU" sz="2000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«Стимулирующие» налоговые расходы Ульяновской области</a:t>
            </a:r>
          </a:p>
          <a:p>
            <a:pPr algn="just"/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 </a:t>
            </a:r>
          </a:p>
          <a:p>
            <a:pPr algn="just"/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В общем объёме </a:t>
            </a:r>
            <a:r>
              <a:rPr lang="ru-RU" sz="20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1 699 961,2 тыс.руб. </a:t>
            </a:r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«стимулирующих» налоговых расходов, </a:t>
            </a:r>
            <a:r>
              <a:rPr lang="ru-RU" sz="20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81,6%</a:t>
            </a:r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составляют налоговые льготы, предоставленные в 2019 году:</a:t>
            </a:r>
          </a:p>
          <a:p>
            <a:pPr algn="just"/>
            <a:endParaRPr lang="ru-RU" sz="1000" kern="500" spc="-1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32000" algn="just">
              <a:buFont typeface="Wingdings" pitchFamily="2" charset="2"/>
              <a:buChar char="Ø"/>
            </a:pPr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Организациям, реализовавшим на территории Ульяновской области особо значимые инвестиционные проекты - на сумму </a:t>
            </a:r>
            <a:r>
              <a:rPr lang="ru-RU" sz="20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531 329 тыс.руб.</a:t>
            </a:r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,            поддержкой воспользовалась 21 организация. Объём налоговых поступлений в бюджет Ульяновской области от данной категории налогоплательщиков составил  </a:t>
            </a:r>
            <a:r>
              <a:rPr lang="ru-RU" sz="20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1279066,3 тыс.руб.</a:t>
            </a:r>
          </a:p>
          <a:p>
            <a:pPr indent="432000" algn="just"/>
            <a:endParaRPr lang="ru-RU" sz="1000" b="1" kern="500" spc="-1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32000" algn="just">
              <a:buFont typeface="Wingdings" pitchFamily="2" charset="2"/>
              <a:buChar char="Ø"/>
            </a:pPr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Субъектам малого  и среднего  предпринимательства, применяющим специальные режимы налогообложения - на сумму  </a:t>
            </a:r>
            <a:r>
              <a:rPr lang="ru-RU" sz="20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857 483,7 тыс.руб. </a:t>
            </a:r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Поддержка оказана 2423 налогоплательщикам. Объём налоговых поступлений в бюджет Ульяновской области от впервые зарегистрированных юридических лиц и индивидуальных предпринимателей за период </a:t>
            </a:r>
            <a:b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2016-2018 годы увеличился в 6,2 раза. </a:t>
            </a:r>
          </a:p>
          <a:p>
            <a:pPr indent="432000" algn="just"/>
            <a:endParaRPr lang="ru-RU" sz="2000" kern="500" spc="-1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32000" algn="just">
              <a:buFont typeface="Wingdings" pitchFamily="2" charset="2"/>
              <a:buChar char="Ø"/>
            </a:pPr>
            <a:endParaRPr lang="ru-RU" sz="2000" kern="500" spc="-1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marL="457200" indent="-457200" algn="just"/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797152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pic>
        <p:nvPicPr>
          <p:cNvPr id="10" name="Рисунок 9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98072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365104"/>
            <a:ext cx="25202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08720"/>
            <a:ext cx="8568952" cy="5040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«Стимулирующие»  налоговые льготы </a:t>
            </a:r>
            <a:r>
              <a:rPr lang="ru-RU" sz="1600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(не включая налоговые расходы по МСП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и организациям, реализовавшим особо значимые инвестиционные проекты) </a:t>
            </a:r>
            <a:endParaRPr lang="ru-RU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807429"/>
              </p:ext>
            </p:extLst>
          </p:nvPr>
        </p:nvGraphicFramePr>
        <p:xfrm>
          <a:off x="251520" y="1547509"/>
          <a:ext cx="8712967" cy="5122912"/>
        </p:xfrm>
        <a:graphic>
          <a:graphicData uri="http://schemas.openxmlformats.org/drawingml/2006/table">
            <a:tbl>
              <a:tblPr/>
              <a:tblGrid>
                <a:gridCol w="6912768"/>
                <a:gridCol w="1800199"/>
              </a:tblGrid>
              <a:tr h="655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Наименование категории налогоплательщиков</a:t>
                      </a:r>
                      <a:endParaRPr lang="ru-RU" sz="130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Объём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налоговых </a:t>
                      </a: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расходов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 в 2019 году,  тыс.руб</a:t>
                      </a:r>
                      <a:r>
                        <a:rPr lang="ru-RU" sz="1300" b="1" dirty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.</a:t>
                      </a:r>
                      <a:endParaRPr lang="ru-RU" sz="130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1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Организации, реализующие </a:t>
                      </a: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dirty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на территории Ульяновской области приоритетные инвестиционные проекты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116 925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Объекты недвижимого имущества  в отношении торговых центров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45 173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5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Организации - резиденты портовой особой экономической зоны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41 600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1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Организации-</a:t>
                      </a:r>
                      <a:r>
                        <a:rPr lang="ru-RU" sz="1300" b="0" baseline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 управляющие компании ПОЭЗ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36 650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7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Организации, развивающие молочное животноводство и производящим молоко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16 500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5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Организации, заключившие соглашения о государственно-частном</a:t>
                      </a:r>
                      <a:r>
                        <a:rPr lang="ru-RU" sz="1300" b="0" baseline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 партнёрстве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15 070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5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Уполномоченные в сфере формирования инфраструктуры промышленных зон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10 500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4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Резиденты территории ТОСЭР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9 630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78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Организации-резиденты индустриальных (промышленных) парков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8 866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4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Организации отрасли информационных технологий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5 966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Организации автомобильного транспорта, поставляющие автомобили для формирования автомобильных колонн войскового типа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2 006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Организации, осуществляющие перевозки пассажиров наземным электрическим транспортом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1 864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Организации автотранспорта общего пользования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398,5</a:t>
                      </a:r>
                      <a:endParaRPr lang="ru-RU" sz="1300" b="0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7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Итого </a:t>
                      </a: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 pitchFamily="18" charset="0"/>
                        </a:rPr>
                        <a:t>:</a:t>
                      </a:r>
                      <a:endParaRPr lang="ru-RU" sz="1300" b="1" dirty="0">
                        <a:latin typeface="PT Astra Serif" pitchFamily="18" charset="-52"/>
                        <a:ea typeface="PT Astra Serif" pitchFamily="18" charset="-52"/>
                        <a:cs typeface="Times New Roman" pitchFamily="18" charset="0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PT Astra Serif" pitchFamily="18" charset="-52"/>
                          <a:ea typeface="PT Astra Serif" pitchFamily="18" charset="-52"/>
                          <a:cs typeface="Times New Roman"/>
                        </a:rPr>
                        <a:t>311 148,5</a:t>
                      </a:r>
                      <a:endParaRPr lang="ru-RU" sz="1300" b="1" dirty="0">
                        <a:latin typeface="PT Astra Serif" pitchFamily="18" charset="-52"/>
                        <a:ea typeface="PT Astra Serif" pitchFamily="18" charset="-52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754"/>
            <a:ext cx="9144000" cy="79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1052736"/>
            <a:ext cx="8136904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endParaRPr lang="ru-RU" sz="2000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endParaRPr lang="ru-RU" sz="2000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endParaRPr lang="ru-RU" sz="2000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sz="20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«Социальные» налоговые расходы Ульяновской области</a:t>
            </a:r>
          </a:p>
          <a:p>
            <a:pPr algn="just"/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 </a:t>
            </a:r>
          </a:p>
          <a:p>
            <a:pPr algn="just"/>
            <a:r>
              <a:rPr lang="ru-RU" sz="20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   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 общем объёме 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27 047,4 тыс.руб. 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«социальных» налоговых расходов </a:t>
            </a:r>
            <a:b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88,8%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составляют налоговые  расходы, предоставленные в 2019 году:</a:t>
            </a:r>
          </a:p>
          <a:p>
            <a:pPr algn="just"/>
            <a:endParaRPr lang="ru-RU" sz="1900" kern="500" spc="-1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32000" algn="just">
              <a:buFont typeface="Wingdings" pitchFamily="2" charset="2"/>
              <a:buChar char="Ø"/>
            </a:pP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Участникам Великой Отечественной войны, ветеранам боевых действий на территории СССР, на территории Российской Федерации  и территориях других государств - на сумму 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13 572 тыс.руб.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, налоговой льготой воспользовалось  </a:t>
            </a:r>
            <a:b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6 526 человек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 Уровень </a:t>
            </a:r>
            <a:r>
              <a:rPr lang="ru-RU" sz="1900" kern="500" spc="-100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востребованности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налоговой льготы за период 2015-2019 годы составляет 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41,5%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</a:t>
            </a:r>
          </a:p>
          <a:p>
            <a:pPr indent="432000" algn="just">
              <a:buFont typeface="Wingdings" pitchFamily="2" charset="2"/>
              <a:buChar char="Ø"/>
            </a:pP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Одному из родителей (усыновителей) в многодетной </a:t>
            </a:r>
            <a:r>
              <a:rPr lang="ru-RU" sz="1900" kern="500" spc="-1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семье на сумму 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6 </a:t>
            </a:r>
            <a:r>
              <a:rPr lang="ru-RU" sz="1900" b="1" kern="500" spc="-1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011 </a:t>
            </a:r>
            <a:r>
              <a:rPr lang="ru-RU" sz="1900" b="1" kern="500" spc="-100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тыс.руб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 Льготой воспользовалось 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3 369 человека, у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ровень востребованности  составил 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25,9%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</a:t>
            </a:r>
          </a:p>
          <a:p>
            <a:pPr indent="432000" algn="just">
              <a:buFont typeface="Wingdings" pitchFamily="2" charset="2"/>
              <a:buChar char="Ø"/>
            </a:pP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Инвалидам </a:t>
            </a:r>
            <a:r>
              <a:rPr lang="en-US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I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и </a:t>
            </a:r>
            <a:r>
              <a:rPr lang="en-US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II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группы  - </a:t>
            </a:r>
            <a:r>
              <a:rPr lang="ru-RU" sz="1900" kern="500" spc="-1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на сумму </a:t>
            </a:r>
            <a:r>
              <a:rPr lang="ru-RU" sz="1900" b="1" kern="500" spc="-1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3 138 </a:t>
            </a:r>
            <a:r>
              <a:rPr lang="ru-RU" sz="1900" b="1" kern="500" spc="-100" dirty="0" err="1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тыс.руб</a:t>
            </a:r>
            <a:r>
              <a:rPr lang="ru-RU" sz="1900" b="1" kern="500" spc="-1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 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Льготой воспользовалось  </a:t>
            </a:r>
            <a:b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3 689 человек , 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уровень востребованности  составил  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6,7%.</a:t>
            </a:r>
          </a:p>
          <a:p>
            <a:pPr indent="432000" algn="just">
              <a:buFont typeface="Wingdings" pitchFamily="2" charset="2"/>
              <a:buChar char="Ø"/>
            </a:pP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Гражданам</a:t>
            </a:r>
            <a:r>
              <a:rPr lang="ru-RU" sz="1900" kern="500" spc="-10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, подвергшимся 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действию радиации </a:t>
            </a:r>
            <a:r>
              <a:rPr lang="ru-RU" sz="1900" kern="500" spc="-1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на сумму </a:t>
            </a:r>
            <a:r>
              <a:rPr lang="ru-RU" sz="1900" b="1" kern="500" spc="-1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1 318 </a:t>
            </a:r>
            <a:r>
              <a:rPr lang="ru-RU" sz="1900" b="1" kern="500" spc="-100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тыс.руб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Льготой воспользовалось 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806 человек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, уровень востребованности  составил </a:t>
            </a:r>
            <a:r>
              <a:rPr lang="ru-RU" sz="1900" b="1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38,4%</a:t>
            </a:r>
            <a:r>
              <a:rPr lang="ru-RU" sz="1900" kern="500" spc="-1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 </a:t>
            </a:r>
          </a:p>
          <a:p>
            <a:pPr indent="432000" algn="just"/>
            <a:endParaRPr lang="ru-RU" sz="2000" kern="500" spc="-1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indent="432000" algn="just">
              <a:buFont typeface="Wingdings" pitchFamily="2" charset="2"/>
              <a:buChar char="Ø"/>
            </a:pPr>
            <a:endParaRPr lang="ru-RU" sz="2000" kern="500" spc="-1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pPr marL="457200" indent="-457200" algn="just"/>
            <a:endParaRPr lang="ru-RU" sz="2000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28184" y="4797152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endParaRPr lang="ru-RU" sz="20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pic>
        <p:nvPicPr>
          <p:cNvPr id="10" name="Рисунок 9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2396</TotalTime>
  <Words>562</Words>
  <Application>Microsoft Office PowerPoint</Application>
  <PresentationFormat>Экран (4:3)</PresentationFormat>
  <Paragraphs>284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Суров Михаил Александрович</dc:creator>
  <cp:lastModifiedBy>Особик Ирина Михайловна</cp:lastModifiedBy>
  <cp:revision>356</cp:revision>
  <cp:lastPrinted>2020-08-11T06:52:44Z</cp:lastPrinted>
  <dcterms:created xsi:type="dcterms:W3CDTF">2018-04-06T06:35:27Z</dcterms:created>
  <dcterms:modified xsi:type="dcterms:W3CDTF">2020-11-10T07:49:36Z</dcterms:modified>
</cp:coreProperties>
</file>