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330" r:id="rId2"/>
    <p:sldId id="331" r:id="rId3"/>
    <p:sldId id="334" r:id="rId4"/>
    <p:sldId id="335" r:id="rId5"/>
    <p:sldId id="336" r:id="rId6"/>
    <p:sldId id="337" r:id="rId7"/>
    <p:sldId id="338" r:id="rId8"/>
    <p:sldId id="339" r:id="rId9"/>
    <p:sldId id="341" r:id="rId10"/>
    <p:sldId id="343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8" r:id="rId19"/>
    <p:sldId id="356" r:id="rId20"/>
    <p:sldId id="353" r:id="rId21"/>
    <p:sldId id="355" r:id="rId22"/>
    <p:sldId id="357" r:id="rId23"/>
  </p:sldIdLst>
  <p:sldSz cx="9906000" cy="6858000" type="A4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232751"/>
    <a:srgbClr val="000000"/>
    <a:srgbClr val="2D99C9"/>
    <a:srgbClr val="333333"/>
    <a:srgbClr val="93D393"/>
    <a:srgbClr val="FAA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3529" autoAdjust="0"/>
  </p:normalViewPr>
  <p:slideViewPr>
    <p:cSldViewPr>
      <p:cViewPr varScale="1">
        <p:scale>
          <a:sx n="109" d="100"/>
          <a:sy n="109" d="100"/>
        </p:scale>
        <p:origin x="948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289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1" tIns="45981" rIns="91961" bIns="4598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1" tIns="45981" rIns="91961" bIns="459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9B7CA7-F358-4F11-B730-651B13BDF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38" y="0"/>
            <a:ext cx="29289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48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1" tIns="45981" rIns="91961" bIns="459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289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1" tIns="45981" rIns="91961" bIns="4598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38" y="9444038"/>
            <a:ext cx="29289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61" tIns="45981" rIns="91961" bIns="459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58BFB1A-6BCE-4B24-8E5D-491AAD210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4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63C059-5DD6-42C9-9B72-A15785222068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4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ECF6E-6FA6-47A3-916E-BA5B81DFB0F1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9081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ECF6E-6FA6-47A3-916E-BA5B81DFB0F1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3446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D9D4C-2025-4B16-96FE-215EA2DFDDC3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186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3A3501-836F-4BBE-8C80-C2B329FCA58B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47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1C230-9802-4321-92C6-065F2BAC1C5F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358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B957D-3D23-4570-A39B-0E42E2D36713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149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C89FB-6EFC-4EB2-87E3-02E71C651263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8421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FE563-820D-4420-A096-2F0FB8C42029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798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09465-1029-4AD8-A079-ADAE50E201EE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3077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E2E7D-69AF-47EB-A01A-7AD06D771B6D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5726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ECF6E-6FA6-47A3-916E-BA5B81DFB0F1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414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8ED5-DC2D-410B-A813-13C1BABFB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1226-461A-4D79-9D04-D7020B645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60338"/>
            <a:ext cx="2228850" cy="6164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338"/>
            <a:ext cx="6521450" cy="6164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E642-F83C-484F-AA85-9F6AC7546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25C8-9289-4A10-B9FC-C06DDF163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E42B-3B53-4897-A01F-805AB12E4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447800"/>
            <a:ext cx="43751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447800"/>
            <a:ext cx="43751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FEA8-1A50-4575-9A63-A9E8D4267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5ECD-66EF-4098-B8F9-72D77E6B5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1EBD-BF84-45D9-87F6-9C7C07258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1F04-BE14-4276-B5E6-F590EAF93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7B7F-E67E-42D3-A4AB-705F995F6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65CEA-76C7-4937-A3B2-843F25FC6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95300" y="14478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95300" y="6477000"/>
            <a:ext cx="231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FFFF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384550" y="6477000"/>
            <a:ext cx="3136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FFFFFF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7099300" y="6477000"/>
            <a:ext cx="231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8C566B3-6686-4BA6-B220-8D130B951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black">
          <a:xfrm>
            <a:off x="-26988" y="1062038"/>
            <a:ext cx="7923213" cy="73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95300" y="160338"/>
            <a:ext cx="8502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1666875" y="214313"/>
            <a:ext cx="772477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>
                <a:cs typeface="+mn-cs"/>
              </a:rPr>
              <a:t>Департамент государственных закупок Министерства цифровой экономики и конкуренции Ульяновской области</a:t>
            </a:r>
            <a:endParaRPr lang="ru-RU" sz="2000" dirty="0" smtClean="0">
              <a:latin typeface="+mj-lt"/>
              <a:cs typeface="+mn-cs"/>
            </a:endParaRPr>
          </a:p>
        </p:txBody>
      </p:sp>
      <p:sp>
        <p:nvSpPr>
          <p:cNvPr id="13315" name="Прямоугольник 6"/>
          <p:cNvSpPr>
            <a:spLocks noChangeArrowheads="1"/>
          </p:cNvSpPr>
          <p:nvPr/>
        </p:nvSpPr>
        <p:spPr bwMode="auto">
          <a:xfrm>
            <a:off x="238125" y="2500313"/>
            <a:ext cx="9432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Коррупционные риски в сфере закупок товаров, работ, услуг 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73050" y="6381750"/>
            <a:ext cx="943292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>
                <a:cs typeface="+mn-cs"/>
              </a:rPr>
              <a:t>Ульяновск, 201</a:t>
            </a:r>
            <a:r>
              <a:rPr lang="en-US" sz="2000" dirty="0">
                <a:cs typeface="+mn-cs"/>
              </a:rPr>
              <a:t>9</a:t>
            </a:r>
            <a:endParaRPr lang="ru-RU" sz="2000" dirty="0" smtClean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5"/>
          <p:cNvSpPr>
            <a:spLocks noChangeArrowheads="1"/>
          </p:cNvSpPr>
          <p:nvPr/>
        </p:nvSpPr>
        <p:spPr bwMode="auto">
          <a:xfrm>
            <a:off x="992560" y="116632"/>
            <a:ext cx="9432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Коррупционные риски </a:t>
            </a:r>
          </a:p>
          <a:p>
            <a:pPr lvl="0" algn="ctr"/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на этапе определения поставщика</a:t>
            </a:r>
            <a:endParaRPr lang="ru-RU" sz="2000" dirty="0">
              <a:solidFill>
                <a:srgbClr val="ACACB3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153209" y="1124744"/>
            <a:ext cx="84249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0" u="sng" dirty="0">
                <a:solidFill>
                  <a:schemeClr val="accent5">
                    <a:lumMod val="50000"/>
                  </a:schemeClr>
                </a:solidFill>
              </a:rPr>
              <a:t>2. Период проведения процедуры </a:t>
            </a:r>
            <a:r>
              <a:rPr lang="ru-RU" sz="2600" b="0" u="sng" dirty="0" smtClean="0">
                <a:solidFill>
                  <a:schemeClr val="accent5">
                    <a:lumMod val="50000"/>
                  </a:schemeClr>
                </a:solidFill>
              </a:rPr>
              <a:t>закупки:</a:t>
            </a:r>
            <a:endParaRPr lang="ru-RU" sz="2600" b="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0" y="1732747"/>
            <a:ext cx="9734674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2.1. Предоставление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неполной/недостоверной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информации о закупке, подмена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разъяснений и(или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) изменения документации</a:t>
            </a:r>
          </a:p>
          <a:p>
            <a:pPr algn="just"/>
            <a:endParaRPr lang="ru-RU" sz="1600" b="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2.2. Нарушение порядка рассмотрения, оценки заявок (необоснованный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допуск/отказ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в допуске,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использование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необъявленных или недопустимых критериев отбора и т.п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.)</a:t>
            </a:r>
          </a:p>
          <a:p>
            <a:pPr lvl="0" algn="just"/>
            <a:endParaRPr lang="ru-RU" sz="16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just"/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2.3.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Несоблюдение порядка формирования и проведения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комиссий, привлечения экспертов (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наличие конфликта интересов,  субъективизма при принятии решений и т.п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.)</a:t>
            </a:r>
          </a:p>
          <a:p>
            <a:pPr lvl="0" algn="just"/>
            <a:endParaRPr lang="ru-RU" sz="16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just"/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2.4 Прямые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контакты и переговоры с участником или оператором электронной площадки</a:t>
            </a:r>
          </a:p>
          <a:p>
            <a:pPr lvl="0" algn="just"/>
            <a:endParaRPr lang="ru-RU" sz="2400" b="0" dirty="0">
              <a:solidFill>
                <a:srgbClr val="00B0F0"/>
              </a:solidFill>
            </a:endParaRPr>
          </a:p>
          <a:p>
            <a:pPr algn="just"/>
            <a:endParaRPr lang="ru-RU" sz="2400" b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920552" y="116632"/>
            <a:ext cx="9432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Коррупционные риски </a:t>
            </a:r>
          </a:p>
          <a:p>
            <a:pPr lvl="0" algn="ctr"/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на этапе </a:t>
            </a:r>
            <a:r>
              <a:rPr lang="ru-RU" sz="2600" dirty="0" smtClean="0">
                <a:solidFill>
                  <a:srgbClr val="ACACB3">
                    <a:lumMod val="20000"/>
                    <a:lumOff val="80000"/>
                  </a:srgbClr>
                </a:solidFill>
              </a:rPr>
              <a:t>заключения контракта (договора)</a:t>
            </a:r>
            <a:endParaRPr lang="ru-RU" sz="2000" dirty="0">
              <a:solidFill>
                <a:srgbClr val="ACACB3">
                  <a:lumMod val="20000"/>
                  <a:lumOff val="80000"/>
                </a:srgbClr>
              </a:solidFill>
            </a:endParaRPr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200472" y="1628800"/>
            <a:ext cx="95186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Нарушение сроков заключения контракта (ранее 7/10 дней, позднее 20 дней)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 Необоснованное изменение условий при заключении контракта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Необоснованный отказ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от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заключения контракта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Запрос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недопустимых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или необъявленных документов,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сведений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при заключении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и т.п.)</a:t>
            </a:r>
          </a:p>
          <a:p>
            <a:pPr algn="just"/>
            <a:endParaRPr lang="ru-RU" sz="2400" b="0" dirty="0" smtClean="0">
              <a:solidFill>
                <a:srgbClr val="00B0F0"/>
              </a:solidFill>
            </a:endParaRPr>
          </a:p>
          <a:p>
            <a:pPr algn="just"/>
            <a:endParaRPr lang="ru-RU" sz="2400" b="0" dirty="0">
              <a:solidFill>
                <a:srgbClr val="00B0F0"/>
              </a:solidFill>
            </a:endParaRPr>
          </a:p>
          <a:p>
            <a:pPr algn="just"/>
            <a:endParaRPr lang="ru-RU" sz="2400" b="0" dirty="0">
              <a:solidFill>
                <a:srgbClr val="00B0F0"/>
              </a:solidFill>
            </a:endParaRPr>
          </a:p>
          <a:p>
            <a:pPr algn="just"/>
            <a:endParaRPr lang="ru-RU" sz="2400" b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5"/>
          <p:cNvSpPr>
            <a:spLocks noChangeArrowheads="1"/>
          </p:cNvSpPr>
          <p:nvPr/>
        </p:nvSpPr>
        <p:spPr bwMode="auto">
          <a:xfrm>
            <a:off x="920552" y="150490"/>
            <a:ext cx="9432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Коррупционные риски </a:t>
            </a:r>
            <a:endParaRPr lang="ru-RU" sz="26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0" algn="ctr">
              <a:defRPr/>
            </a:pPr>
            <a:r>
              <a:rPr lang="ru-RU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 </a:t>
            </a:r>
            <a:r>
              <a:rPr lang="ru-RU" sz="2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этапе исполнения контракта (договора</a:t>
            </a:r>
            <a:r>
              <a:rPr lang="ru-RU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  <a:endParaRPr lang="ru-RU" sz="2600" dirty="0">
              <a:solidFill>
                <a:schemeClr val="accent3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128464" y="1372690"/>
            <a:ext cx="684076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0" u="sng" dirty="0">
                <a:solidFill>
                  <a:schemeClr val="accent5">
                    <a:lumMod val="50000"/>
                  </a:schemeClr>
                </a:solidFill>
              </a:rPr>
              <a:t>1. </a:t>
            </a:r>
            <a:r>
              <a:rPr lang="ru-RU" sz="2600" b="0" u="sng" dirty="0" smtClean="0">
                <a:solidFill>
                  <a:schemeClr val="accent5">
                    <a:lumMod val="50000"/>
                  </a:schemeClr>
                </a:solidFill>
              </a:rPr>
              <a:t>Администрирование контракта:</a:t>
            </a:r>
            <a:endParaRPr lang="ru-RU" sz="2600" b="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128464" y="2178360"/>
            <a:ext cx="97775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1.1. Необоснованно «жесткое» ведение исполнения контракта вплоть до вмешательства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в хозяйственную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деятельность поставщика</a:t>
            </a:r>
          </a:p>
          <a:p>
            <a:pPr algn="just"/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1.2. Затягивание со стороны заказчика предоставления информации, необходимых материалов для исполнения контракта</a:t>
            </a:r>
          </a:p>
          <a:p>
            <a:pPr algn="just"/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1.3. Обременение контракта дополнительными необъявленными условиями</a:t>
            </a:r>
          </a:p>
          <a:p>
            <a:pPr algn="just"/>
            <a:endParaRPr lang="ru-RU" sz="2400" b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5"/>
          <p:cNvSpPr>
            <a:spLocks noChangeArrowheads="1"/>
          </p:cNvSpPr>
          <p:nvPr/>
        </p:nvSpPr>
        <p:spPr bwMode="auto">
          <a:xfrm>
            <a:off x="920552" y="153611"/>
            <a:ext cx="9432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Коррупционные риски </a:t>
            </a:r>
          </a:p>
          <a:p>
            <a:pPr lvl="0" algn="ctr">
              <a:defRPr/>
            </a:pPr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на этапе исполнения контракта (договора)</a:t>
            </a:r>
            <a:endParaRPr lang="ru-RU" sz="2600" dirty="0">
              <a:solidFill>
                <a:srgbClr val="ACACB3">
                  <a:lumMod val="20000"/>
                  <a:lumOff val="80000"/>
                </a:srgbClr>
              </a:solidFill>
              <a:latin typeface="Arial"/>
            </a:endParaRP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264704" y="1412776"/>
            <a:ext cx="95050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0" u="sng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ru-RU" sz="2600" b="0" u="sng" dirty="0" smtClean="0">
                <a:solidFill>
                  <a:schemeClr val="accent5">
                    <a:lumMod val="50000"/>
                  </a:schemeClr>
                </a:solidFill>
              </a:rPr>
              <a:t>Приемка и оплата продукции:</a:t>
            </a:r>
            <a:endParaRPr lang="ru-RU" sz="2600" b="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264704" y="2348880"/>
            <a:ext cx="9505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2.1. Нарушение объявленных порядка приемки и оплаты (необоснованно жесткие (мягкие) условия приемки, оплаты продукции, оформление фиктивных актов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приемки и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т.п.)</a:t>
            </a:r>
          </a:p>
          <a:p>
            <a:pPr algn="just"/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2.2. Несоблюдение объявленных сроков приемки и оплаты (необоснованное затягивание (ускорение) приемки и оплаты)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5"/>
          <p:cNvSpPr>
            <a:spLocks noChangeArrowheads="1"/>
          </p:cNvSpPr>
          <p:nvPr/>
        </p:nvSpPr>
        <p:spPr bwMode="auto">
          <a:xfrm>
            <a:off x="776536" y="143367"/>
            <a:ext cx="9432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Коррупционные риски </a:t>
            </a:r>
          </a:p>
          <a:p>
            <a:pPr lvl="0" algn="ctr">
              <a:defRPr/>
            </a:pPr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на этапе исполнения контракта (договора)</a:t>
            </a:r>
            <a:endParaRPr lang="ru-RU" sz="2600" dirty="0">
              <a:solidFill>
                <a:srgbClr val="ACACB3">
                  <a:lumMod val="20000"/>
                  <a:lumOff val="80000"/>
                </a:srgbClr>
              </a:solidFill>
              <a:latin typeface="Arial"/>
            </a:endParaRP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200472" y="1196752"/>
            <a:ext cx="82089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0" u="sng" dirty="0">
                <a:solidFill>
                  <a:schemeClr val="accent5">
                    <a:lumMod val="50000"/>
                  </a:schemeClr>
                </a:solidFill>
              </a:rPr>
              <a:t>3. Контроль заказчика </a:t>
            </a:r>
            <a:r>
              <a:rPr lang="ru-RU" sz="2600" b="0" u="sng" dirty="0" smtClean="0">
                <a:solidFill>
                  <a:schemeClr val="accent5">
                    <a:lumMod val="50000"/>
                  </a:schemeClr>
                </a:solidFill>
              </a:rPr>
              <a:t>за исполнением:</a:t>
            </a:r>
            <a:endParaRPr lang="ru-RU" sz="2600" b="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749" name="Прямоугольник 4"/>
          <p:cNvSpPr>
            <a:spLocks noChangeArrowheads="1"/>
          </p:cNvSpPr>
          <p:nvPr/>
        </p:nvSpPr>
        <p:spPr bwMode="auto">
          <a:xfrm>
            <a:off x="200472" y="1988840"/>
            <a:ext cx="97055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3.1. Отсутствие контроля (неисполнение или ненадлежащее исполнение условий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контракта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поставщиком, </a:t>
            </a:r>
            <a:r>
              <a:rPr lang="ru-RU" sz="2400" b="0" dirty="0">
                <a:solidFill>
                  <a:srgbClr val="B7CEEB">
                    <a:lumMod val="50000"/>
                  </a:srgbClr>
                </a:solidFill>
              </a:rPr>
              <a:t>непроведение претензионной работы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т.п.)</a:t>
            </a:r>
          </a:p>
          <a:p>
            <a:pPr algn="just"/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3.2. Нарушение условий гарантийного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обслуживания (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изменение сроков,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необоснованные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претензии по срокам и объемам гарантий, игнорирование гарантийного периода и т.п.)</a:t>
            </a:r>
          </a:p>
          <a:p>
            <a:pPr algn="just"/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3.3. Непроведение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экспертизы (при необходимости)</a:t>
            </a:r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5"/>
          <p:cNvSpPr>
            <a:spLocks noChangeArrowheads="1"/>
          </p:cNvSpPr>
          <p:nvPr/>
        </p:nvSpPr>
        <p:spPr bwMode="auto">
          <a:xfrm>
            <a:off x="1065213" y="312738"/>
            <a:ext cx="94329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Особенности коррупционных рисков на </a:t>
            </a:r>
            <a:r>
              <a:rPr lang="ru-RU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ЭТП</a:t>
            </a:r>
            <a:endParaRPr lang="ru-RU" sz="2600" dirty="0">
              <a:solidFill>
                <a:schemeClr val="accent3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496" y="1484784"/>
            <a:ext cx="8913688" cy="710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Несоблюдение условий конфиденциальности сведений об участниках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400" b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Технические и организационные способы хищения информации (в том числе </a:t>
            </a: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DDoS-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атаки)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400" b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Технические способы блокирования доступа к площадке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400" b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Несанкционированная модификация информации (в том числе размещение «задним числом») </a:t>
            </a:r>
          </a:p>
          <a:p>
            <a:pPr algn="just">
              <a:defRPr/>
            </a:pPr>
            <a:endParaRPr lang="ru-RU" sz="2400" b="0" dirty="0">
              <a:solidFill>
                <a:srgbClr val="00B0F0"/>
              </a:solidFill>
              <a:cs typeface="+mn-cs"/>
            </a:endParaRPr>
          </a:p>
          <a:p>
            <a:pPr algn="just">
              <a:defRPr/>
            </a:pPr>
            <a:endParaRPr lang="ru-RU" sz="2400" b="0" dirty="0">
              <a:solidFill>
                <a:srgbClr val="00B0F0"/>
              </a:solidFill>
              <a:cs typeface="+mn-cs"/>
            </a:endParaRPr>
          </a:p>
          <a:p>
            <a:pPr algn="just">
              <a:defRPr/>
            </a:pPr>
            <a:endParaRPr lang="ru-RU" sz="2400" b="0" dirty="0">
              <a:solidFill>
                <a:srgbClr val="00B0F0"/>
              </a:solidFill>
              <a:cs typeface="+mn-cs"/>
            </a:endParaRPr>
          </a:p>
          <a:p>
            <a:pPr algn="just">
              <a:defRPr/>
            </a:pPr>
            <a:endParaRPr lang="ru-RU" sz="2400" b="0" dirty="0">
              <a:solidFill>
                <a:srgbClr val="00B0F0"/>
              </a:solidFill>
              <a:cs typeface="+mn-cs"/>
            </a:endParaRPr>
          </a:p>
          <a:p>
            <a:pPr algn="just">
              <a:defRPr/>
            </a:pPr>
            <a:endParaRPr lang="ru-RU" sz="2400" b="0" dirty="0">
              <a:solidFill>
                <a:srgbClr val="00B0F0"/>
              </a:solidFill>
              <a:cs typeface="+mn-cs"/>
            </a:endParaRPr>
          </a:p>
          <a:p>
            <a:pPr algn="just">
              <a:defRPr/>
            </a:pPr>
            <a:endParaRPr lang="ru-RU" sz="2400" b="0" dirty="0">
              <a:solidFill>
                <a:srgbClr val="00B0F0"/>
              </a:solidFill>
              <a:cs typeface="+mn-cs"/>
            </a:endParaRPr>
          </a:p>
          <a:p>
            <a:pPr algn="just">
              <a:defRPr/>
            </a:pPr>
            <a:endParaRPr lang="ru-RU" sz="2400" b="0" dirty="0">
              <a:solidFill>
                <a:srgbClr val="00B0F0"/>
              </a:solidFill>
              <a:cs typeface="+mn-cs"/>
            </a:endParaRPr>
          </a:p>
          <a:p>
            <a:pPr algn="just">
              <a:defRPr/>
            </a:pPr>
            <a:endParaRPr lang="ru-RU" sz="2400" b="0" dirty="0">
              <a:solidFill>
                <a:srgbClr val="00B0F0"/>
              </a:solidFill>
              <a:cs typeface="+mn-cs"/>
            </a:endParaRPr>
          </a:p>
          <a:p>
            <a:pPr algn="just">
              <a:defRPr/>
            </a:pPr>
            <a:endParaRPr lang="ru-RU" sz="2400" b="0" dirty="0">
              <a:solidFill>
                <a:srgbClr val="00B0F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55588" y="1550444"/>
            <a:ext cx="9453562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Возможны ли закупки без коррупции?! 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2880" y="2387911"/>
            <a:ext cx="20633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+mn-cs"/>
              </a:rPr>
              <a:t>ДА !!!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56394" y="3501008"/>
            <a:ext cx="9251950" cy="2308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при устранении условий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возникновения и/или грамотном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преодолении (распределении)</a:t>
            </a:r>
          </a:p>
          <a:p>
            <a:pPr algn="ctr">
              <a:defRPr/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коррупционных рисков!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5830" y="191126"/>
            <a:ext cx="7833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FFFFFF"/>
                </a:solidFill>
              </a:rPr>
              <a:t>Департамент государственных закупок Министерства цифровой экономики и конкуренции Ульяновской области</a:t>
            </a:r>
            <a:endParaRPr lang="ru-RU" sz="200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5"/>
          <p:cNvSpPr>
            <a:spLocks noChangeArrowheads="1"/>
          </p:cNvSpPr>
          <p:nvPr/>
        </p:nvSpPr>
        <p:spPr bwMode="auto">
          <a:xfrm>
            <a:off x="1065213" y="312738"/>
            <a:ext cx="9432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128464" y="1196752"/>
            <a:ext cx="957706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kern="5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Совершенствование/актуализация </a:t>
            </a:r>
            <a:r>
              <a:rPr lang="ru-RU" sz="2400" b="0" kern="50" dirty="0">
                <a:solidFill>
                  <a:schemeClr val="accent5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законодательства в сфере </a:t>
            </a:r>
            <a:r>
              <a:rPr lang="ru-RU" sz="2400" b="0" kern="5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закупок, включая </a:t>
            </a:r>
            <a:r>
              <a:rPr lang="ru-RU" sz="2400" b="0" kern="5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цифровизацию</a:t>
            </a:r>
            <a:r>
              <a:rPr lang="ru-RU" sz="2400" b="0" kern="5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/электронизацию закупок,  унификацию и упрощение процедур, </a:t>
            </a:r>
            <a:r>
              <a:rPr lang="ru-RU" sz="2400" b="0" kern="50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катологизацию</a:t>
            </a:r>
            <a:r>
              <a:rPr lang="ru-RU" sz="2400" b="0" kern="5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объектов, типовые контракты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600" b="0" kern="50" dirty="0">
              <a:solidFill>
                <a:schemeClr val="accent5">
                  <a:lumMod val="50000"/>
                </a:schemeClr>
              </a:solidFill>
              <a:latin typeface="+mj-lt"/>
              <a:ea typeface="SimSun" panose="02010600030101010101" pitchFamily="2" charset="-122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kern="5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 </a:t>
            </a:r>
            <a:r>
              <a:rPr lang="ru-RU" sz="2400" b="0" kern="50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SimSun" panose="02010600030101010101" pitchFamily="2" charset="-122"/>
              </a:rPr>
              <a:t>Повышение уровня профессионализма  специалистов, занятых в сфере закупок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600" b="0" kern="50" dirty="0" smtClean="0">
              <a:solidFill>
                <a:schemeClr val="accent5">
                  <a:lumMod val="50000"/>
                </a:schemeClr>
              </a:solidFill>
              <a:latin typeface="+mj-lt"/>
              <a:ea typeface="SimSun" panose="02010600030101010101" pitchFamily="2" charset="-122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Мониторинг закупок, выявление проблем и выработка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мер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по их устранению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b="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Методическое обеспечение деятельности заказчиков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1600" b="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Контроль и аудит в сфере закупок</a:t>
            </a:r>
            <a:endParaRPr lang="ru-RU" sz="2400" b="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32520" y="196850"/>
            <a:ext cx="94329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dirty="0" smtClean="0">
                <a:cs typeface="+mn-cs"/>
              </a:rPr>
              <a:t>Меры по противодействию коррупции</a:t>
            </a:r>
            <a:endParaRPr lang="ru-RU" sz="2800" dirty="0" smtClean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5"/>
          <p:cNvSpPr>
            <a:spLocks noChangeArrowheads="1"/>
          </p:cNvSpPr>
          <p:nvPr/>
        </p:nvSpPr>
        <p:spPr bwMode="auto">
          <a:xfrm>
            <a:off x="1065213" y="312738"/>
            <a:ext cx="9432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255588" y="1773238"/>
            <a:ext cx="91297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 Граждане РФ, иностранные граждане и лица без гражданства за совершение коррупционных правонарушений несут уголовную, административную, гражданско-правовую и дисциплинарную ответственность в соответствии с законодательством </a:t>
            </a:r>
          </a:p>
          <a:p>
            <a:pPr algn="just">
              <a:buFont typeface="Wingdings" pitchFamily="2" charset="2"/>
              <a:buChar char="Ø"/>
            </a:pPr>
            <a:endParaRPr lang="ru-RU" sz="24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 Физическое лицо, совершившее коррупционное правонарушение, по решению суда может быть лишено в соответствии с законодательством РФ права занимать определенные должности государственной и муниципальной службы.</a:t>
            </a:r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32520" y="196850"/>
            <a:ext cx="9432925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800" dirty="0">
                <a:cs typeface="+mn-cs"/>
              </a:rPr>
              <a:t>ФЗ </a:t>
            </a:r>
            <a:r>
              <a:rPr lang="ru-RU" sz="2800" dirty="0" smtClean="0">
                <a:cs typeface="+mn-cs"/>
              </a:rPr>
              <a:t>от </a:t>
            </a:r>
            <a:r>
              <a:rPr lang="ru-RU" sz="2800" dirty="0">
                <a:cs typeface="+mn-cs"/>
              </a:rPr>
              <a:t>25.12.2008 </a:t>
            </a:r>
            <a:r>
              <a:rPr lang="ru-RU" sz="2800" dirty="0" smtClean="0">
                <a:cs typeface="+mn-cs"/>
              </a:rPr>
              <a:t>№ 273-ФЗ</a:t>
            </a:r>
            <a:endParaRPr lang="ru-RU" sz="2800" dirty="0" smtClean="0">
              <a:latin typeface="+mj-lt"/>
              <a:cs typeface="+mn-cs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55588" y="1096963"/>
            <a:ext cx="9453562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Виды ответственности:</a:t>
            </a:r>
            <a:endParaRPr lang="ru-RU" sz="2600" dirty="0" smtClean="0">
              <a:solidFill>
                <a:schemeClr val="accent5">
                  <a:lumMod val="50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2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5"/>
          <p:cNvSpPr>
            <a:spLocks noChangeArrowheads="1"/>
          </p:cNvSpPr>
          <p:nvPr/>
        </p:nvSpPr>
        <p:spPr bwMode="auto">
          <a:xfrm>
            <a:off x="1065213" y="312738"/>
            <a:ext cx="9432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Административная </a:t>
            </a:r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ответственность</a:t>
            </a:r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344488" y="1340768"/>
            <a:ext cx="91297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0" dirty="0">
              <a:solidFill>
                <a:srgbClr val="00B0F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КоАП РФ статьи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7.29-7.32.1,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9.16, 15.14, 19.5, 19.7, 19.7.2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предусматривают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наложение административных штрафов за нарушения законодательства о контрактной системе (включая весь цикл закупочной деятельности – начиная с этапов планирования закупки, формирования НМЦК, заканчивая приемкой и оценкой результатов исполнения контрактов (договоров))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БК РФ ст. 306.4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Нецелевое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использование бюджетных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средств</a:t>
            </a:r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ru-RU" sz="2400" b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6"/>
          <p:cNvSpPr>
            <a:spLocks noChangeArrowheads="1"/>
          </p:cNvSpPr>
          <p:nvPr/>
        </p:nvSpPr>
        <p:spPr bwMode="auto">
          <a:xfrm>
            <a:off x="128464" y="1196753"/>
            <a:ext cx="9763249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200" u="sng" dirty="0">
                <a:solidFill>
                  <a:schemeClr val="accent5">
                    <a:lumMod val="50000"/>
                  </a:schemeClr>
                </a:solidFill>
              </a:rPr>
              <a:t>КОРРУПЦИЯ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</a:rPr>
              <a:t>злоупотребление служебным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</a:rPr>
              <a:t>положением</a:t>
            </a:r>
            <a:r>
              <a:rPr lang="en-US" sz="2200" b="0" dirty="0" smtClean="0">
                <a:solidFill>
                  <a:schemeClr val="accent5">
                    <a:lumMod val="50000"/>
                  </a:schemeClr>
                </a:solidFill>
              </a:rPr>
              <a:t>/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</a:rPr>
              <a:t>полномочиями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</a:rPr>
              <a:t>, дача взятки, получение взятки,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</a:rPr>
              <a:t>коммерческий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</a:rPr>
              <a:t>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</a:rPr>
              <a:t>физлицами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</a:rPr>
              <a:t>или в интересах </a:t>
            </a:r>
            <a:r>
              <a:rPr lang="ru-RU" sz="2200" b="0" dirty="0" err="1" smtClean="0">
                <a:solidFill>
                  <a:schemeClr val="accent5">
                    <a:lumMod val="50000"/>
                  </a:schemeClr>
                </a:solidFill>
              </a:rPr>
              <a:t>юрлица</a:t>
            </a:r>
            <a:endParaRPr lang="en-US" sz="22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en-US" sz="2200" b="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just"/>
            <a:r>
              <a:rPr lang="ru-RU" sz="2200" u="sng" dirty="0">
                <a:solidFill>
                  <a:schemeClr val="accent5">
                    <a:lumMod val="50000"/>
                  </a:schemeClr>
                </a:solidFill>
              </a:rPr>
              <a:t>Противодействие коррупции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</a:rPr>
              <a:t>– деятельность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</a:rPr>
              <a:t>органов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</a:rPr>
              <a:t>государственной власти,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</a:rPr>
              <a:t>органов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</a:rPr>
              <a:t>местного самоуправления, институтов гражданского общества, организаций и физических лиц в пределах их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</a:rPr>
              <a:t>полномочий</a:t>
            </a:r>
            <a:r>
              <a:rPr lang="en-US" sz="22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</a:rPr>
              <a:t>по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</a:rPr>
              <a:t>профилактике/ борьбе с коррупцией, минимизации </a:t>
            </a:r>
            <a:r>
              <a:rPr lang="en-US" sz="2200" b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</a:rPr>
              <a:t>ее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</a:rPr>
              <a:t>последствий</a:t>
            </a:r>
            <a:endParaRPr lang="ru-RU" sz="22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ru-RU" sz="2200" dirty="0">
              <a:solidFill>
                <a:srgbClr val="00B0F0"/>
              </a:solidFill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1065213" y="312738"/>
            <a:ext cx="9432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3200" dirty="0">
                <a:solidFill>
                  <a:srgbClr val="FFFFFF"/>
                </a:solidFill>
              </a:rPr>
              <a:t>ФЗ </a:t>
            </a:r>
            <a:r>
              <a:rPr lang="ru-RU" sz="3200" dirty="0" smtClean="0">
                <a:solidFill>
                  <a:srgbClr val="FFFFFF"/>
                </a:solidFill>
              </a:rPr>
              <a:t>от 25.12.2008 № 273-ФЗ</a:t>
            </a:r>
            <a:endParaRPr lang="ru-RU" sz="320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5"/>
          <p:cNvSpPr>
            <a:spLocks noChangeArrowheads="1"/>
          </p:cNvSpPr>
          <p:nvPr/>
        </p:nvSpPr>
        <p:spPr bwMode="auto">
          <a:xfrm>
            <a:off x="920552" y="260648"/>
            <a:ext cx="9432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Уголовная ответственность</a:t>
            </a:r>
          </a:p>
        </p:txBody>
      </p:sp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128464" y="1268760"/>
            <a:ext cx="952557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ст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. 159 Мошенничество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ст. 178 Ограничение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конкуренции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ст. 200.4 Злоупотребления в сфере закупок товаров, работ, услуг для обеспечения государственных или муниципальных нужд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ст. 200.5 Подкуп работника контрактной службы, контрактного управляющего, члена комиссии по осуществлению закупок</a:t>
            </a:r>
          </a:p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ст. 200.6 Заведомо ложное экспертное заключение в сфере закупок товаров, работ, услуг для обеспечения государственных и муниципальных нужд</a:t>
            </a:r>
          </a:p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ст. 201.1 Злоупотребление полномочиями при выполнении государственного оборонного заказа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ст. 285 Злоупотребление должностными полномочиями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ст. 285.1 Нецелевое расходование бюджетных средств</a:t>
            </a: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ст. 285.2 Нецелевое расходование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средств государственных внебюджетных фондов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ст. 286 Превышение должностных полномочий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ст. 288 Присвоение полномочий должностного лица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ст. 289 Незаконное участие в предпринимательской деятельности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ст. 290 Получение взятки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ст. 291.1 Посредничество во взяточничестве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ст. 291.2 Мелкое взяточничество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ст. 292 Служебный подлог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ст. 293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Халатность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ст. 304. Провокация взятки, коммерческого подкупа либо подкупа в сфере закупок товаров, работ, услуг для обеспечения государственных или муниципальных нужд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1666875" y="214313"/>
            <a:ext cx="772477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2000" dirty="0" smtClean="0">
              <a:latin typeface="+mj-lt"/>
              <a:cs typeface="+mn-cs"/>
            </a:endParaRPr>
          </a:p>
        </p:txBody>
      </p:sp>
      <p:sp>
        <p:nvSpPr>
          <p:cNvPr id="36867" name="Прямоугольник 6"/>
          <p:cNvSpPr>
            <a:spLocks noChangeArrowheads="1"/>
          </p:cNvSpPr>
          <p:nvPr/>
        </p:nvSpPr>
        <p:spPr bwMode="auto">
          <a:xfrm>
            <a:off x="200472" y="1484784"/>
            <a:ext cx="94329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если должностное лицо осуществляет свою деятельность на основании трудового договора, то оно несет ответственность, предусмотренную трудовым законодательством (замечание, выговор, увольнение и др.)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b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</a:rPr>
              <a:t> если должностное лицо заказчика является государственным служащим, то к нему могут применяться дисциплинарные взыскания, предусмотренные ст. 57 Федерального закона от 27.07.2004 г. № 79-ФЗ «О государственной гражданской службе Российской Федерации» (замечание, выговор, предупреждение о неполном должностном соответствии, увольнение и др.) </a:t>
            </a:r>
            <a:endParaRPr lang="ru-RU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32520" y="240185"/>
            <a:ext cx="9453562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Дисциплинарная ответственность</a:t>
            </a:r>
            <a:endParaRPr lang="ru-RU" sz="2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1712640" y="188640"/>
            <a:ext cx="7724775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>
                <a:cs typeface="+mn-cs"/>
              </a:rPr>
              <a:t>Департамент государственных закупок Министерства </a:t>
            </a:r>
            <a:r>
              <a:rPr lang="ru-RU" sz="2000" dirty="0">
                <a:cs typeface="+mn-cs"/>
              </a:rPr>
              <a:t>цифровой </a:t>
            </a:r>
            <a:r>
              <a:rPr lang="ru-RU" sz="2000" dirty="0" smtClean="0">
                <a:cs typeface="+mn-cs"/>
              </a:rPr>
              <a:t>экономики и конкуренции Ульяновской области</a:t>
            </a:r>
            <a:endParaRPr lang="ru-RU" sz="2000" dirty="0" smtClean="0">
              <a:latin typeface="+mj-lt"/>
              <a:cs typeface="+mn-cs"/>
            </a:endParaRPr>
          </a:p>
        </p:txBody>
      </p:sp>
      <p:sp>
        <p:nvSpPr>
          <p:cNvPr id="36867" name="Прямоугольник 6"/>
          <p:cNvSpPr>
            <a:spLocks noChangeArrowheads="1"/>
          </p:cNvSpPr>
          <p:nvPr/>
        </p:nvSpPr>
        <p:spPr bwMode="auto">
          <a:xfrm>
            <a:off x="273050" y="2852738"/>
            <a:ext cx="9432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73050" y="6381750"/>
            <a:ext cx="943292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dirty="0" smtClean="0">
                <a:cs typeface="+mn-cs"/>
              </a:rPr>
              <a:t>Ульяновск, 2019</a:t>
            </a:r>
            <a:endParaRPr lang="ru-RU" sz="2000" dirty="0" smtClean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5"/>
          <p:cNvSpPr>
            <a:spLocks noChangeArrowheads="1"/>
          </p:cNvSpPr>
          <p:nvPr/>
        </p:nvSpPr>
        <p:spPr bwMode="auto">
          <a:xfrm>
            <a:off x="1065213" y="312738"/>
            <a:ext cx="9432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/>
              <a:t>Коррупционные </a:t>
            </a:r>
            <a:r>
              <a:rPr lang="ru-RU" sz="3600" dirty="0" smtClean="0"/>
              <a:t>риски</a:t>
            </a:r>
            <a:endParaRPr lang="ru-RU" sz="3600" dirty="0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00472" y="1556792"/>
            <a:ext cx="9253538" cy="4924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в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озникают </a:t>
            </a: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на различных этапах закупки:</a:t>
            </a:r>
            <a:endParaRPr lang="ru-RU" sz="2600" dirty="0" smtClean="0">
              <a:solidFill>
                <a:schemeClr val="accent5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505" y="2357472"/>
            <a:ext cx="9289032" cy="4492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600" b="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Нормативное правовое </a:t>
            </a:r>
            <a:r>
              <a:rPr lang="ru-RU" sz="26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регулирование закупки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ru-RU" sz="2600" b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6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Формирование закупки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ru-RU" sz="2600" b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6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Определение поставщика (подрядчика, исполнителя)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ru-RU" sz="2600" b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600" b="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Заключения и исполнение </a:t>
            </a:r>
            <a:r>
              <a:rPr lang="ru-RU" sz="26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контракта (договора)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ru-RU" sz="2600" b="0" dirty="0">
              <a:solidFill>
                <a:srgbClr val="00B0F0"/>
              </a:solidFill>
              <a:cs typeface="+mn-cs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ru-RU" sz="2600" b="0" dirty="0">
              <a:solidFill>
                <a:srgbClr val="00B0F0"/>
              </a:solidFill>
              <a:cs typeface="+mn-cs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ru-RU" sz="2600" b="0" dirty="0">
              <a:solidFill>
                <a:srgbClr val="00B0F0"/>
              </a:solidFill>
              <a:cs typeface="+mn-cs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en-US" sz="2600" dirty="0">
              <a:solidFill>
                <a:srgbClr val="00B0F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1064568" y="116632"/>
            <a:ext cx="9432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+mn-cs"/>
              </a:rPr>
              <a:t>Коррупционные риски </a:t>
            </a:r>
            <a:endParaRPr lang="ru-RU" sz="2400" dirty="0" smtClean="0">
              <a:solidFill>
                <a:schemeClr val="accent3">
                  <a:lumMod val="20000"/>
                  <a:lumOff val="80000"/>
                </a:schemeClr>
              </a:solidFill>
              <a:cs typeface="+mn-cs"/>
            </a:endParaRPr>
          </a:p>
          <a:p>
            <a:pPr algn="ctr"/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n-cs"/>
              </a:rPr>
              <a:t>на </a:t>
            </a:r>
            <a:r>
              <a:rPr lang="ru-RU" sz="2400" dirty="0">
                <a:solidFill>
                  <a:schemeClr val="accent3">
                    <a:lumMod val="20000"/>
                    <a:lumOff val="80000"/>
                  </a:schemeClr>
                </a:solidFill>
                <a:cs typeface="+mn-cs"/>
              </a:rPr>
              <a:t>этапе </a:t>
            </a: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cs typeface="+mn-cs"/>
              </a:rPr>
              <a:t>нормативного правового регулирования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0977" y="1268760"/>
            <a:ext cx="95773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Отсутствие или частичное наличие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НПБ,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регламентирующей сферу закупок на федеральном, региональном и местном уровнях</a:t>
            </a:r>
          </a:p>
          <a:p>
            <a:pPr marL="457200" indent="-457200" algn="just">
              <a:buFontTx/>
              <a:buAutoNum type="arabicPeriod"/>
            </a:pPr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Отсутствие или частичное наличие системы правил, подробно регламентирующих действия заказчика при организации закупочной деятельности (порядков, положений, инструкций, регламентов и т.п.)</a:t>
            </a:r>
          </a:p>
          <a:p>
            <a:pPr marL="457200" indent="-457200" algn="just">
              <a:buFontTx/>
              <a:buAutoNum type="arabicPeriod"/>
            </a:pPr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Несоблюдение или игнорирование принципа профессионализма заказчика (отсутствие системы профессиональной подготовки или повышения квалификации специалистов, занятых в сфере закупок)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5"/>
          <p:cNvSpPr>
            <a:spLocks noChangeArrowheads="1"/>
          </p:cNvSpPr>
          <p:nvPr/>
        </p:nvSpPr>
        <p:spPr bwMode="auto">
          <a:xfrm>
            <a:off x="848544" y="94148"/>
            <a:ext cx="9432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Коррупционные риски </a:t>
            </a:r>
            <a:endParaRPr lang="ru-RU" sz="26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0" algn="ctr">
              <a:defRPr/>
            </a:pPr>
            <a:r>
              <a:rPr lang="ru-RU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 </a:t>
            </a:r>
            <a:r>
              <a:rPr lang="ru-RU" sz="2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этапе формирования </a:t>
            </a:r>
            <a:r>
              <a:rPr lang="ru-RU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закупки</a:t>
            </a:r>
            <a:endParaRPr lang="ru-RU" sz="2600" dirty="0">
              <a:solidFill>
                <a:schemeClr val="accent3">
                  <a:lumMod val="20000"/>
                  <a:lumOff val="80000"/>
                </a:schemeClr>
              </a:solidFill>
              <a:latin typeface="Arial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272481" y="1196752"/>
            <a:ext cx="95763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0" u="sng" dirty="0">
                <a:solidFill>
                  <a:schemeClr val="accent5">
                    <a:lumMod val="50000"/>
                  </a:schemeClr>
                </a:solidFill>
              </a:rPr>
              <a:t>1. Процедура </a:t>
            </a:r>
            <a:r>
              <a:rPr lang="ru-RU" sz="2600" b="0" u="sng" dirty="0" smtClean="0">
                <a:solidFill>
                  <a:schemeClr val="accent5">
                    <a:lumMod val="50000"/>
                  </a:schemeClr>
                </a:solidFill>
              </a:rPr>
              <a:t>исследования рынка:</a:t>
            </a:r>
            <a:endParaRPr lang="en-US" sz="2600" b="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481" y="2060848"/>
            <a:ext cx="957637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1.1. Необоснованное расширение (ограничение) круга потенциальных участников</a:t>
            </a:r>
          </a:p>
          <a:p>
            <a:pPr algn="just">
              <a:defRPr/>
            </a:pPr>
            <a:endParaRPr lang="ru-RU" sz="2200" b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1.2. Необоснованное расширение (сужение) круга удовлетворяющей потребность продукции</a:t>
            </a: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endParaRPr lang="ru-RU" sz="2200" b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1.3. Необоснованное расширение (ограничение), упрощение (усложнение) необходимых условий закупки</a:t>
            </a:r>
          </a:p>
          <a:p>
            <a:pPr algn="just">
              <a:defRPr/>
            </a:pPr>
            <a:endParaRPr lang="ru-RU" sz="2200" b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1.4. Необоснованное завышение (занижение), некорректное формирование НМЦК</a:t>
            </a:r>
            <a:endParaRPr lang="en-US" sz="220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5"/>
          <p:cNvSpPr>
            <a:spLocks noChangeArrowheads="1"/>
          </p:cNvSpPr>
          <p:nvPr/>
        </p:nvSpPr>
        <p:spPr bwMode="auto">
          <a:xfrm>
            <a:off x="776536" y="76563"/>
            <a:ext cx="9432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Коррупционные риски </a:t>
            </a:r>
          </a:p>
          <a:p>
            <a:pPr lvl="0" algn="ctr">
              <a:defRPr/>
            </a:pPr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на этапе формирования закупки</a:t>
            </a:r>
            <a:endParaRPr lang="ru-RU" sz="2600" dirty="0">
              <a:solidFill>
                <a:srgbClr val="ACACB3">
                  <a:lumMod val="20000"/>
                  <a:lumOff val="80000"/>
                </a:srgbClr>
              </a:solidFill>
              <a:latin typeface="Arial"/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128464" y="1340768"/>
            <a:ext cx="96490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0" u="sng" dirty="0">
                <a:solidFill>
                  <a:schemeClr val="accent5">
                    <a:lumMod val="50000"/>
                  </a:schemeClr>
                </a:solidFill>
              </a:rPr>
              <a:t>2. Выбор </a:t>
            </a:r>
            <a:r>
              <a:rPr lang="ru-RU" sz="2600" b="0" u="sng" dirty="0" smtClean="0">
                <a:solidFill>
                  <a:schemeClr val="accent5">
                    <a:lumMod val="50000"/>
                  </a:schemeClr>
                </a:solidFill>
              </a:rPr>
              <a:t>способа определения поставщика:</a:t>
            </a:r>
            <a:endParaRPr lang="en-US" sz="2600" b="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463" y="2060848"/>
            <a:ext cx="962289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2.1. Необоснованный выбор способа (по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срокам, цене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, объему, особенностям объекта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закупки, конкурентоспособности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и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специфике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рынка и т.п.)</a:t>
            </a:r>
          </a:p>
          <a:p>
            <a:pPr algn="just">
              <a:defRPr/>
            </a:pPr>
            <a:endParaRPr lang="ru-RU" sz="2400" b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2.2.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Необоснованное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усложнение или упрощение процедуры закупки, неприемлемые критерии допуска и т.п.)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ru-RU" sz="2200" b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>
              <a:defRPr/>
            </a:pPr>
            <a:endParaRPr lang="en-US" sz="2200" dirty="0">
              <a:solidFill>
                <a:srgbClr val="00B0F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704528" y="116632"/>
            <a:ext cx="9432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Коррупционные риски </a:t>
            </a:r>
          </a:p>
          <a:p>
            <a:pPr lvl="0" algn="ctr">
              <a:defRPr/>
            </a:pPr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на этапе формирования закупки</a:t>
            </a:r>
            <a:endParaRPr lang="ru-RU" sz="2600" dirty="0">
              <a:solidFill>
                <a:srgbClr val="ACACB3">
                  <a:lumMod val="20000"/>
                  <a:lumOff val="80000"/>
                </a:srgbClr>
              </a:solidFill>
              <a:latin typeface="Arial"/>
            </a:endParaRP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200472" y="1340768"/>
            <a:ext cx="90730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0" u="sng" dirty="0">
                <a:solidFill>
                  <a:schemeClr val="accent5">
                    <a:lumMod val="50000"/>
                  </a:schemeClr>
                </a:solidFill>
              </a:rPr>
              <a:t>3. Планирование </a:t>
            </a:r>
            <a:r>
              <a:rPr lang="ru-RU" sz="2600" b="0" u="sng" dirty="0" smtClean="0">
                <a:solidFill>
                  <a:schemeClr val="accent5">
                    <a:lumMod val="50000"/>
                  </a:schemeClr>
                </a:solidFill>
              </a:rPr>
              <a:t>закупки:</a:t>
            </a:r>
            <a:endParaRPr lang="en-US" sz="2600" b="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471" y="2164794"/>
            <a:ext cx="96483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3.1. Нерациональное планирование закупок (отсутствие ритмичности,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излишнее дробление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закупок,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необоснованное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затягивание или ускорение процесса закупки и т.п.) </a:t>
            </a:r>
          </a:p>
          <a:p>
            <a:pPr algn="just">
              <a:defRPr/>
            </a:pPr>
            <a:endParaRPr lang="ru-RU" sz="2200" b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algn="just">
              <a:defRPr/>
            </a:pP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3.2.  Несоблюдение установленного порядка формирования, утверждения и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ведения планов-графиков </a:t>
            </a:r>
            <a:r>
              <a:rPr lang="ru-RU" sz="2200" b="0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(нарушение сроков, несоблюдение установленных </a:t>
            </a:r>
            <a:r>
              <a:rPr lang="ru-RU" sz="2200" b="0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форм, требований и др.)</a:t>
            </a:r>
            <a:endParaRPr lang="ru-RU" sz="2200" b="0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endParaRPr lang="ru-RU" sz="2200" b="0" dirty="0">
              <a:solidFill>
                <a:srgbClr val="00B0F0"/>
              </a:solidFill>
              <a:cs typeface="+mn-cs"/>
            </a:endParaRPr>
          </a:p>
          <a:p>
            <a:pPr>
              <a:defRPr/>
            </a:pPr>
            <a:endParaRPr lang="en-US" sz="2200" dirty="0">
              <a:solidFill>
                <a:srgbClr val="00B0F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5"/>
          <p:cNvSpPr>
            <a:spLocks noChangeArrowheads="1"/>
          </p:cNvSpPr>
          <p:nvPr/>
        </p:nvSpPr>
        <p:spPr bwMode="auto">
          <a:xfrm>
            <a:off x="920552" y="116632"/>
            <a:ext cx="9432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Коррупционные риски </a:t>
            </a:r>
          </a:p>
          <a:p>
            <a:pPr lvl="0" algn="ctr">
              <a:defRPr/>
            </a:pPr>
            <a:r>
              <a:rPr lang="ru-RU" sz="2600" dirty="0">
                <a:solidFill>
                  <a:srgbClr val="ACACB3">
                    <a:lumMod val="20000"/>
                    <a:lumOff val="80000"/>
                  </a:srgbClr>
                </a:solidFill>
              </a:rPr>
              <a:t>на этапе формирования закупки</a:t>
            </a:r>
            <a:endParaRPr lang="ru-RU" sz="2600" dirty="0">
              <a:solidFill>
                <a:srgbClr val="ACACB3">
                  <a:lumMod val="20000"/>
                  <a:lumOff val="80000"/>
                </a:srgbClr>
              </a:solidFill>
              <a:latin typeface="Arial"/>
            </a:endParaRP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28464" y="1268760"/>
            <a:ext cx="957706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0" u="sng" dirty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ru-RU" sz="2600" b="0" u="sng" dirty="0" smtClean="0">
                <a:solidFill>
                  <a:schemeClr val="accent5">
                    <a:lumMod val="50000"/>
                  </a:schemeClr>
                </a:solidFill>
              </a:rPr>
              <a:t>Разработка технико-экономического </a:t>
            </a:r>
            <a:r>
              <a:rPr lang="ru-RU" sz="2600" b="0" u="sng" dirty="0">
                <a:solidFill>
                  <a:schemeClr val="accent5">
                    <a:lumMod val="50000"/>
                  </a:schemeClr>
                </a:solidFill>
              </a:rPr>
              <a:t>задания (ТЭЗ</a:t>
            </a:r>
            <a:r>
              <a:rPr lang="ru-RU" sz="2600" b="0" u="sng" dirty="0" smtClean="0">
                <a:solidFill>
                  <a:schemeClr val="accent5">
                    <a:lumMod val="50000"/>
                  </a:schemeClr>
                </a:solidFill>
              </a:rPr>
              <a:t>): </a:t>
            </a:r>
            <a:endParaRPr lang="ru-RU" sz="2600" b="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200472" y="1970767"/>
            <a:ext cx="95050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4.1.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Противоречивость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, неясность,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неконкретность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условий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закупки, некорректность критериев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отбора участников </a:t>
            </a:r>
          </a:p>
          <a:p>
            <a:pPr algn="just"/>
            <a:endParaRPr lang="ru-RU" sz="16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4.2.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Ограничение количества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участников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(«</a:t>
            </a:r>
            <a:r>
              <a:rPr lang="ru-RU" sz="2400" b="0" dirty="0" err="1">
                <a:solidFill>
                  <a:schemeClr val="accent5">
                    <a:lumMod val="50000"/>
                  </a:schemeClr>
                </a:solidFill>
              </a:rPr>
              <a:t>заточенность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»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под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конкретного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поставщика,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установление дискриминационных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/ выгодных условий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и т.п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.)</a:t>
            </a:r>
          </a:p>
          <a:p>
            <a:pPr algn="just"/>
            <a:endParaRPr lang="ru-RU" sz="1600" b="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4.3. Необоснованное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сокращение сроков поставки товаров, выполнения работ, оказания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услуг</a:t>
            </a:r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just"/>
            <a:r>
              <a:rPr lang="ru-RU" sz="1600" b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lvl="0" algn="just"/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4.4. Несоответствие объемов  закупаемой продукции фактической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потребности заказчика</a:t>
            </a:r>
          </a:p>
          <a:p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992560" y="116632"/>
            <a:ext cx="943292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Коррупционные риски </a:t>
            </a:r>
            <a:endParaRPr lang="ru-RU" sz="26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2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 </a:t>
            </a:r>
            <a:r>
              <a:rPr lang="ru-RU" sz="2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этапе определения поставщика</a:t>
            </a:r>
            <a:endParaRPr lang="ru-RU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55588" y="1096963"/>
            <a:ext cx="9453562" cy="4924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2600" dirty="0" smtClean="0">
              <a:solidFill>
                <a:srgbClr val="00B0F0"/>
              </a:solidFill>
              <a:latin typeface="+mj-lt"/>
              <a:cs typeface="+mn-cs"/>
            </a:endParaRPr>
          </a:p>
        </p:txBody>
      </p:sp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285750" y="1343184"/>
            <a:ext cx="884371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0" u="sng" dirty="0">
                <a:solidFill>
                  <a:schemeClr val="accent5">
                    <a:lumMod val="50000"/>
                  </a:schemeClr>
                </a:solidFill>
              </a:rPr>
              <a:t>1. Публикация извещения, документации о </a:t>
            </a:r>
            <a:r>
              <a:rPr lang="ru-RU" sz="2600" b="0" u="sng" dirty="0" smtClean="0">
                <a:solidFill>
                  <a:schemeClr val="accent5">
                    <a:lumMod val="50000"/>
                  </a:schemeClr>
                </a:solidFill>
              </a:rPr>
              <a:t>закупке:</a:t>
            </a:r>
            <a:endParaRPr lang="ru-RU" sz="2600" b="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285751" y="2132856"/>
            <a:ext cx="95773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1.1. Неясность, противоречивость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условий</a:t>
            </a:r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1.2. Мистификация, подмена объекта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закупки (умышленное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использование иностранных букв, символов, допущение грамматических ошибок и т.п.)</a:t>
            </a:r>
          </a:p>
          <a:p>
            <a:pPr algn="just"/>
            <a:endParaRPr lang="ru-RU" sz="2400" b="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1.3. Несоблюдение </a:t>
            </a:r>
            <a:r>
              <a:rPr lang="ru-RU" sz="2400" b="0" dirty="0" smtClean="0">
                <a:solidFill>
                  <a:schemeClr val="accent5">
                    <a:lumMod val="50000"/>
                  </a:schemeClr>
                </a:solidFill>
              </a:rPr>
              <a:t>предусмотренных законом требований к извещению, </a:t>
            </a:r>
            <a:r>
              <a:rPr lang="ru-RU" sz="2400" b="0" dirty="0">
                <a:solidFill>
                  <a:schemeClr val="accent5">
                    <a:lumMod val="50000"/>
                  </a:schemeClr>
                </a:solidFill>
              </a:rPr>
              <a:t>документации о закупке</a:t>
            </a:r>
          </a:p>
          <a:p>
            <a:pPr algn="just"/>
            <a:endParaRPr lang="ru-RU" sz="2400" b="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590TGp_climb_dark">
  <a:themeElements>
    <a:clrScheme name="2_590TGp_climb_dark 2">
      <a:dk1>
        <a:srgbClr val="5F5F5F"/>
      </a:dk1>
      <a:lt1>
        <a:srgbClr val="FFFFFF"/>
      </a:lt1>
      <a:dk2>
        <a:srgbClr val="232751"/>
      </a:dk2>
      <a:lt2>
        <a:srgbClr val="CCFFCC"/>
      </a:lt2>
      <a:accent1>
        <a:srgbClr val="62A2DC"/>
      </a:accent1>
      <a:accent2>
        <a:srgbClr val="E29B54"/>
      </a:accent2>
      <a:accent3>
        <a:srgbClr val="ACACB3"/>
      </a:accent3>
      <a:accent4>
        <a:srgbClr val="DADADA"/>
      </a:accent4>
      <a:accent5>
        <a:srgbClr val="B7CEEB"/>
      </a:accent5>
      <a:accent6>
        <a:srgbClr val="CD8C4B"/>
      </a:accent6>
      <a:hlink>
        <a:srgbClr val="83CE5A"/>
      </a:hlink>
      <a:folHlink>
        <a:srgbClr val="DE585B"/>
      </a:folHlink>
    </a:clrScheme>
    <a:fontScheme name="2_590TGp_climb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590TGp_climb_dark 1">
        <a:dk1>
          <a:srgbClr val="808080"/>
        </a:dk1>
        <a:lt1>
          <a:srgbClr val="FFFFFF"/>
        </a:lt1>
        <a:dk2>
          <a:srgbClr val="003366"/>
        </a:dk2>
        <a:lt2>
          <a:srgbClr val="FFFFCC"/>
        </a:lt2>
        <a:accent1>
          <a:srgbClr val="79CE24"/>
        </a:accent1>
        <a:accent2>
          <a:srgbClr val="E45267"/>
        </a:accent2>
        <a:accent3>
          <a:srgbClr val="AAADB8"/>
        </a:accent3>
        <a:accent4>
          <a:srgbClr val="DADADA"/>
        </a:accent4>
        <a:accent5>
          <a:srgbClr val="BEE3AC"/>
        </a:accent5>
        <a:accent6>
          <a:srgbClr val="CF495D"/>
        </a:accent6>
        <a:hlink>
          <a:srgbClr val="5FC3D7"/>
        </a:hlink>
        <a:folHlink>
          <a:srgbClr val="FAA7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590TGp_climb_dark 2">
        <a:dk1>
          <a:srgbClr val="5F5F5F"/>
        </a:dk1>
        <a:lt1>
          <a:srgbClr val="FFFFFF"/>
        </a:lt1>
        <a:dk2>
          <a:srgbClr val="232751"/>
        </a:dk2>
        <a:lt2>
          <a:srgbClr val="CCFFCC"/>
        </a:lt2>
        <a:accent1>
          <a:srgbClr val="62A2DC"/>
        </a:accent1>
        <a:accent2>
          <a:srgbClr val="E29B54"/>
        </a:accent2>
        <a:accent3>
          <a:srgbClr val="ACACB3"/>
        </a:accent3>
        <a:accent4>
          <a:srgbClr val="DADADA"/>
        </a:accent4>
        <a:accent5>
          <a:srgbClr val="B7CEEB"/>
        </a:accent5>
        <a:accent6>
          <a:srgbClr val="CD8C4B"/>
        </a:accent6>
        <a:hlink>
          <a:srgbClr val="83CE5A"/>
        </a:hlink>
        <a:folHlink>
          <a:srgbClr val="DE585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590TGp_climb_dark 3">
        <a:dk1>
          <a:srgbClr val="5F5F5F"/>
        </a:dk1>
        <a:lt1>
          <a:srgbClr val="FFFFFF"/>
        </a:lt1>
        <a:dk2>
          <a:srgbClr val="504736"/>
        </a:dk2>
        <a:lt2>
          <a:srgbClr val="CCECFF"/>
        </a:lt2>
        <a:accent1>
          <a:srgbClr val="DE6084"/>
        </a:accent1>
        <a:accent2>
          <a:srgbClr val="63B1C9"/>
        </a:accent2>
        <a:accent3>
          <a:srgbClr val="B3B1AE"/>
        </a:accent3>
        <a:accent4>
          <a:srgbClr val="DADADA"/>
        </a:accent4>
        <a:accent5>
          <a:srgbClr val="ECB6C2"/>
        </a:accent5>
        <a:accent6>
          <a:srgbClr val="59A0B6"/>
        </a:accent6>
        <a:hlink>
          <a:srgbClr val="D08B58"/>
        </a:hlink>
        <a:folHlink>
          <a:srgbClr val="67D53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6890</TotalTime>
  <Words>1363</Words>
  <Application>Microsoft Office PowerPoint</Application>
  <PresentationFormat>Лист A4 (210x297 мм)</PresentationFormat>
  <Paragraphs>188</Paragraphs>
  <Slides>22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SimSun</vt:lpstr>
      <vt:lpstr>Arial</vt:lpstr>
      <vt:lpstr>Wingdings</vt:lpstr>
      <vt:lpstr>2_590TGp_climb_dark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ominaev</dc:creator>
  <cp:lastModifiedBy>Marina Reyts</cp:lastModifiedBy>
  <cp:revision>472</cp:revision>
  <cp:lastPrinted>2016-11-23T12:45:10Z</cp:lastPrinted>
  <dcterms:created xsi:type="dcterms:W3CDTF">2011-01-21T07:43:21Z</dcterms:created>
  <dcterms:modified xsi:type="dcterms:W3CDTF">2019-12-19T06:32:26Z</dcterms:modified>
</cp:coreProperties>
</file>