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89" r:id="rId4"/>
  </p:sldMasterIdLst>
  <p:notesMasterIdLst>
    <p:notesMasterId r:id="rId54"/>
  </p:notesMasterIdLst>
  <p:sldIdLst>
    <p:sldId id="257" r:id="rId5"/>
    <p:sldId id="340" r:id="rId6"/>
    <p:sldId id="319" r:id="rId7"/>
    <p:sldId id="341" r:id="rId8"/>
    <p:sldId id="286" r:id="rId9"/>
    <p:sldId id="273" r:id="rId10"/>
    <p:sldId id="281" r:id="rId11"/>
    <p:sldId id="317" r:id="rId12"/>
    <p:sldId id="289" r:id="rId13"/>
    <p:sldId id="290" r:id="rId14"/>
    <p:sldId id="291" r:id="rId15"/>
    <p:sldId id="292" r:id="rId16"/>
    <p:sldId id="315" r:id="rId17"/>
    <p:sldId id="316" r:id="rId18"/>
    <p:sldId id="287" r:id="rId19"/>
    <p:sldId id="282" r:id="rId20"/>
    <p:sldId id="293" r:id="rId21"/>
    <p:sldId id="294" r:id="rId22"/>
    <p:sldId id="306" r:id="rId23"/>
    <p:sldId id="307" r:id="rId24"/>
    <p:sldId id="313" r:id="rId25"/>
    <p:sldId id="322" r:id="rId26"/>
    <p:sldId id="324" r:id="rId27"/>
    <p:sldId id="325" r:id="rId28"/>
    <p:sldId id="326" r:id="rId29"/>
    <p:sldId id="327" r:id="rId30"/>
    <p:sldId id="328" r:id="rId31"/>
    <p:sldId id="329" r:id="rId32"/>
    <p:sldId id="330" r:id="rId33"/>
    <p:sldId id="331" r:id="rId34"/>
    <p:sldId id="332" r:id="rId35"/>
    <p:sldId id="333" r:id="rId36"/>
    <p:sldId id="334" r:id="rId37"/>
    <p:sldId id="335" r:id="rId38"/>
    <p:sldId id="336" r:id="rId39"/>
    <p:sldId id="337" r:id="rId40"/>
    <p:sldId id="338" r:id="rId41"/>
    <p:sldId id="339" r:id="rId42"/>
    <p:sldId id="342" r:id="rId43"/>
    <p:sldId id="343" r:id="rId44"/>
    <p:sldId id="344" r:id="rId45"/>
    <p:sldId id="345" r:id="rId46"/>
    <p:sldId id="346" r:id="rId47"/>
    <p:sldId id="347" r:id="rId48"/>
    <p:sldId id="348" r:id="rId49"/>
    <p:sldId id="349" r:id="rId50"/>
    <p:sldId id="350" r:id="rId51"/>
    <p:sldId id="351" r:id="rId52"/>
    <p:sldId id="352" r:id="rId5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51" autoAdjust="0"/>
  </p:normalViewPr>
  <p:slideViewPr>
    <p:cSldViewPr>
      <p:cViewPr varScale="1">
        <p:scale>
          <a:sx n="109" d="100"/>
          <a:sy n="109" d="100"/>
        </p:scale>
        <p:origin x="-16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A5EC775-880C-44CB-8AE2-3269D895F24F}" type="datetimeFigureOut">
              <a:rPr lang="en-US" smtClean="0"/>
              <a:t>6/25/2019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B25310F0-22F4-44BC-9418-29B3E40774BE}" type="slidenum">
              <a:rPr lang="en-US" smtClean="0"/>
              <a:t>‹#›</a:t>
            </a:fld>
            <a:endParaRPr lang="en-US"/>
          </a:p>
        </p:txBody>
      </p:sp>
    </p:spTree>
    <p:extLst>
      <p:ext uri="{BB962C8B-B14F-4D97-AF65-F5344CB8AC3E}">
        <p14:creationId xmlns:p14="http://schemas.microsoft.com/office/powerpoint/2010/main" val="2620107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6/25/2019 9:56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9430091"/>
            <a:ext cx="6117908" cy="496411"/>
          </a:xfrm>
        </p:spPr>
        <p:txBody>
          <a:bodyPr/>
          <a:lstStyle/>
          <a:p>
            <a:pPr algn="l" defTabSz="914400">
              <a:buNone/>
            </a:pPr>
            <a:r>
              <a:rPr lang="en-US" sz="500" b="0" i="0">
                <a:solidFill>
                  <a:srgbClr val="000000"/>
                </a:solidFill>
                <a:latin typeface="Calibri"/>
                <a:ea typeface="+mn-ea"/>
                <a:cs typeface="+mn-cs"/>
              </a:rPr>
              <a:t>© Корпорация Майкрософт (Microsoft Corporation), 2007. Все права защищены. Microsoft, Windows, Windows Vista и другие названия продуктов являются или могут являться зарегистрированными товарными знаками и/или товарными знаками в США и/или других странах.</a:t>
            </a:r>
          </a:p>
          <a:p>
            <a:pPr algn="l" defTabSz="914400">
              <a:buNone/>
            </a:pPr>
            <a:r>
              <a:rPr lang="en-US" sz="500" b="0" i="0">
                <a:solidFill>
                  <a:srgbClr val="000000"/>
                </a:solidFill>
                <a:latin typeface="Calibri"/>
                <a:ea typeface="+mn-ea"/>
                <a:cs typeface="+mn-cs"/>
              </a:rPr>
              <a:t>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  Поскольку корпорация Майкрософт вынуждена учитывать меняющиеся рыночные условия, она не гарантирует точность информации, указанной после составления этой презентации, а также не берет на себя подобной обязанности.  </a:t>
            </a:r>
            <a:br>
              <a:rPr lang="en-US" sz="500" b="0" i="0">
                <a:solidFill>
                  <a:srgbClr val="000000"/>
                </a:solidFill>
                <a:latin typeface="Calibri"/>
                <a:ea typeface="+mn-ea"/>
                <a:cs typeface="+mn-cs"/>
              </a:rPr>
            </a:br>
            <a:r>
              <a:rPr lang="en-US" sz="500" b="0" i="0">
                <a:solidFill>
                  <a:srgbClr val="000000"/>
                </a:solidFill>
                <a:latin typeface="Calibri"/>
                <a:ea typeface="+mn-ea"/>
                <a:cs typeface="+mn-cs"/>
              </a:rPr>
              <a:t>КОРПОРАЦИЯ МАЙКРОСОФТ НЕ ДАЕТ НИКАКИХ ЯВНЫХ, ПОДРАЗУМЕВАЕМЫХ ИЛИ ЗАКРЕПЛЕННЫХ ЗАКОНОДАТЕЛЬСТВОМ ГАРАНТИЙ В ОТНОШЕНИИ СВЕДЕНИЙ ИЗ ЭТОЙ ПРЕЗЕНТАЦИИ.</a:t>
            </a:r>
          </a:p>
          <a:p>
            <a:pPr algn="l" defTabSz="914400">
              <a:buNone/>
            </a:pPr>
            <a:endParaRPr lang="en-US" sz="500" dirty="0" smtClean="0"/>
          </a:p>
        </p:txBody>
      </p:sp>
      <p:sp>
        <p:nvSpPr>
          <p:cNvPr id="7" name="Slide Number Placeholder 6"/>
          <p:cNvSpPr>
            <a:spLocks noGrp="1"/>
          </p:cNvSpPr>
          <p:nvPr>
            <p:ph type="sldNum" sz="quarter" idx="13"/>
          </p:nvPr>
        </p:nvSpPr>
        <p:spPr>
          <a:xfrm>
            <a:off x="6117907" y="9430091"/>
            <a:ext cx="678194" cy="496411"/>
          </a:xfrm>
        </p:spPr>
        <p:txBody>
          <a:bodyPr/>
          <a:lstStyle/>
          <a:p>
            <a:pPr algn="r" defTabSz="914400">
              <a:buNone/>
            </a:pPr>
            <a:fld id="{EC87E0CF-87F6-4B58-B8B8-DCAB2DAAF3CA}" type="slidenum">
              <a:rPr lang="en-US" sz="1200" b="0" i="0">
                <a:latin typeface="Calibri"/>
                <a:ea typeface="+mn-ea"/>
                <a:cs typeface="+mn-cs"/>
              </a:rPr>
              <a:t>1</a:t>
            </a:fld>
            <a:endParaRPr lang="en-US" sz="1200" b="0" i="0">
              <a:latin typeface="Calibri"/>
              <a:ea typeface="+mn-ea"/>
              <a:cs typeface="+mn-cs"/>
            </a:endParaRPr>
          </a:p>
        </p:txBody>
      </p:sp>
    </p:spTree>
    <p:extLst>
      <p:ext uri="{BB962C8B-B14F-4D97-AF65-F5344CB8AC3E}">
        <p14:creationId xmlns:p14="http://schemas.microsoft.com/office/powerpoint/2010/main" val="770692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30250" y="1905000"/>
            <a:ext cx="7681913" cy="1523495"/>
          </a:xfrm>
        </p:spPr>
        <p:txBody>
          <a:bodyPr>
            <a:noAutofit/>
          </a:bodyPr>
          <a:lstStyle>
            <a:lvl1pPr>
              <a:lnSpc>
                <a:spcPct val="90000"/>
              </a:lnSpc>
              <a:defRPr sz="5400"/>
            </a:lvl1pPr>
          </a:lstStyle>
          <a:p>
            <a:r>
              <a:rPr lang="ru-RU" noProof="0" smtClean="0"/>
              <a:t>Образец заголовка</a:t>
            </a:r>
            <a:endParaRPr lang="ru-RU" noProof="0" dirty="0"/>
          </a:p>
        </p:txBody>
      </p:sp>
      <p:sp>
        <p:nvSpPr>
          <p:cNvPr id="3" name="Подзаголовок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Заголовок и объект">
    <p:bg bwMode="black">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bwMode="white"/>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Заголовок и объект">
    <p:bg bwMode="black">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bwMode="white"/>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4" name="Текст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ru-RU" noProof="0" smtClean="0"/>
              <a:t>Образец текста</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
        <p:nvSpPr>
          <p:cNvPr id="7" name="Текст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000" b="0" i="1" u="none" strike="noStrike" kern="0" cap="none" spc="-150" normalizeH="0" baseline="0" noProof="0" dirty="0" smtClean="0">
                <a:ln w="3175">
                  <a:noFill/>
                </a:ln>
                <a:gradFill flip="none" rotWithShape="1">
                  <a:gsLst>
                    <a:gs pos="0">
                      <a:schemeClr val="tx1">
                        <a:lumMod val="65000"/>
                      </a:schemeClr>
                    </a:gs>
                    <a:gs pos="50000">
                      <a:schemeClr val="tx1"/>
                    </a:gs>
                  </a:gsLst>
                  <a:lin ang="5400000" scaled="1"/>
                  <a:tileRect/>
                </a:gradFill>
                <a:effectLst>
                  <a:outerShdw blurRad="50800" dist="38100" dir="2700000" algn="tl" rotWithShape="0">
                    <a:prstClr val="black">
                      <a:alpha val="40000"/>
                    </a:prstClr>
                  </a:outerShdw>
                  <a:reflection blurRad="6350" stA="55000" endA="300" endPos="45500" dir="5400000" sy="-100000" algn="bl" rotWithShape="0"/>
                </a:effectLst>
                <a:uLnTx/>
                <a:uFillTx/>
                <a:latin typeface="+mn-lt"/>
                <a:ea typeface="+mn-ea"/>
                <a:cs typeface="Arial" charset="0"/>
              </a:defRPr>
            </a:lvl1pPr>
          </a:lstStyle>
          <a:p>
            <a:pPr lvl="0"/>
            <a:r>
              <a:rPr lang="ru-RU" noProof="0" smtClean="0"/>
              <a:t>щелкните, чтобы…</a:t>
            </a:r>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Используется для слайдов с кодом программного обеспечени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a:xfrm>
            <a:off x="722313" y="1905000"/>
            <a:ext cx="8040688" cy="2117503"/>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B7C3F878-F5E8-489B-AC8A-64F2A7E22C28}" type="datetimeFigureOut">
              <a:rPr lang="en-US" smtClean="0"/>
              <a:pPr/>
              <a:t>6/25/2019</a:t>
            </a:fld>
            <a:endParaRPr lang="en-US"/>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51FC063-5EA9-49AF-AFAF-D68C9E82B23B}" type="slidenum">
              <a:rPr lang="en-US" smtClean="0"/>
              <a:pPr/>
              <a:t>‹#›</a:t>
            </a:fld>
            <a:endParaRPr lang="en-US"/>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7C3F878-F5E8-489B-AC8A-64F2A7E22C28}" type="datetimeFigureOut">
              <a:rPr lang="en-US" smtClean="0"/>
              <a:pPr/>
              <a:t>6/25/2019</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651FC063-5EA9-49AF-AFAF-D68C9E82B23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B7C3F878-F5E8-489B-AC8A-64F2A7E22C28}" type="datetimeFigureOut">
              <a:rPr lang="en-US" smtClean="0"/>
              <a:pPr/>
              <a:t>6/25/2019</a:t>
            </a:fld>
            <a:endParaRPr lang="en-US"/>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51FC063-5EA9-49AF-AFAF-D68C9E82B23B}" type="slidenum">
              <a:rPr lang="en-US" smtClean="0"/>
              <a:pPr/>
              <a:t>‹#›</a:t>
            </a:fld>
            <a:endParaRPr lang="en-US"/>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7C3F878-F5E8-489B-AC8A-64F2A7E22C28}" type="datetimeFigureOut">
              <a:rPr lang="en-US" smtClean="0"/>
              <a:pPr/>
              <a:t>6/25/2019</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a:xfrm>
            <a:off x="8641080" y="6514568"/>
            <a:ext cx="464288" cy="274320"/>
          </a:xfrm>
        </p:spPr>
        <p:txBody>
          <a:bodyPr/>
          <a:lstStyle>
            <a:extLst/>
          </a:lstStyle>
          <a:p>
            <a:fld id="{651FC063-5EA9-49AF-AFAF-D68C9E82B23B}" type="slidenum">
              <a:rPr lang="en-US" smtClean="0"/>
              <a:pPr/>
              <a:t>‹#›</a:t>
            </a:fld>
            <a:endParaRPr lang="en-US"/>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7C3F878-F5E8-489B-AC8A-64F2A7E22C28}" type="datetimeFigureOut">
              <a:rPr lang="en-US" smtClean="0"/>
              <a:pPr/>
              <a:t>6/25/2019</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a:xfrm>
            <a:off x="8641080" y="6514568"/>
            <a:ext cx="464288" cy="274320"/>
          </a:xfrm>
        </p:spPr>
        <p:txBody>
          <a:bodyPr/>
          <a:lstStyle>
            <a:extLst/>
          </a:lstStyle>
          <a:p>
            <a:fld id="{651FC063-5EA9-49AF-AFAF-D68C9E82B23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7C3F878-F5E8-489B-AC8A-64F2A7E22C28}" type="datetimeFigureOut">
              <a:rPr lang="en-US" smtClean="0"/>
              <a:pPr/>
              <a:t>6/25/2019</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651FC063-5EA9-49AF-AFAF-D68C9E82B23B}" type="slidenum">
              <a:rPr lang="en-US" smtClean="0"/>
              <a:pPr/>
              <a:t>‹#›</a:t>
            </a:fld>
            <a:endParaRPr lang="en-US"/>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noProof="0" smtClean="0"/>
              <a:t>Образец заголовка</a:t>
            </a:r>
            <a:endParaRPr lang="ru-RU" noProof="0" dirty="0"/>
          </a:p>
        </p:txBody>
      </p:sp>
      <p:sp>
        <p:nvSpPr>
          <p:cNvPr id="3" name="Подзаголовок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
        <p:nvSpPr>
          <p:cNvPr id="7" name="Текст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000" b="0" i="1" u="none" strike="noStrike" kern="0" cap="none" spc="-150" normalizeH="0" baseline="0" noProof="0" dirty="0" smtClean="0">
                <a:ln w="3175">
                  <a:noFill/>
                </a:ln>
                <a:gradFill flip="none" rotWithShape="1">
                  <a:gsLst>
                    <a:gs pos="0">
                      <a:schemeClr val="tx1">
                        <a:lumMod val="65000"/>
                      </a:schemeClr>
                    </a:gs>
                    <a:gs pos="50000">
                      <a:schemeClr val="tx1"/>
                    </a:gs>
                  </a:gsLst>
                  <a:lin ang="5400000" scaled="1"/>
                  <a:tileRect/>
                </a:gradFill>
                <a:effectLst>
                  <a:outerShdw blurRad="50800" dist="38100" dir="2700000" algn="tl" rotWithShape="0">
                    <a:prstClr val="black">
                      <a:alpha val="40000"/>
                    </a:prstClr>
                  </a:outerShdw>
                  <a:reflection blurRad="6350" stA="55000" endA="300" endPos="45500" dir="5400000" sy="-100000" algn="bl" rotWithShape="0"/>
                </a:effectLst>
                <a:uLnTx/>
                <a:uFillTx/>
                <a:latin typeface="+mn-lt"/>
                <a:ea typeface="+mn-ea"/>
                <a:cs typeface="Arial" charset="0"/>
              </a:defRPr>
            </a:lvl1pPr>
          </a:lstStyle>
          <a:p>
            <a:pPr lvl="0"/>
            <a:r>
              <a:rPr lang="ru-RU" noProof="0" smtClean="0"/>
              <a:t>щелкните, чтобы…</a:t>
            </a:r>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7C3F878-F5E8-489B-AC8A-64F2A7E22C28}" type="datetimeFigureOut">
              <a:rPr lang="en-US" smtClean="0"/>
              <a:pPr/>
              <a:t>6/25/2019</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651FC063-5EA9-49AF-AFAF-D68C9E82B23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B7C3F878-F5E8-489B-AC8A-64F2A7E22C28}" type="datetimeFigureOut">
              <a:rPr lang="en-US" smtClean="0"/>
              <a:pPr/>
              <a:t>6/25/2019</a:t>
            </a:fld>
            <a:endParaRPr lang="en-US"/>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51FC063-5EA9-49AF-AFAF-D68C9E82B23B}" type="slidenum">
              <a:rPr lang="en-US" smtClean="0"/>
              <a:pPr/>
              <a:t>‹#›</a:t>
            </a:fld>
            <a:endParaRPr lang="en-US"/>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B7C3F878-F5E8-489B-AC8A-64F2A7E22C28}" type="datetimeFigureOut">
              <a:rPr lang="en-US" smtClean="0"/>
              <a:pPr/>
              <a:t>6/25/2019</a:t>
            </a:fld>
            <a:endParaRPr lang="en-US"/>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51FC063-5EA9-49AF-AFAF-D68C9E82B23B}" type="slidenum">
              <a:rPr lang="en-US" smtClean="0"/>
              <a:pPr/>
              <a:t>‹#›</a:t>
            </a:fld>
            <a:endParaRPr lang="en-US"/>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7C3F878-F5E8-489B-AC8A-64F2A7E22C28}" type="datetimeFigureOut">
              <a:rPr lang="en-US" smtClean="0"/>
              <a:pPr/>
              <a:t>6/25/2019</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651FC063-5EA9-49AF-AFAF-D68C9E82B23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7C3F878-F5E8-489B-AC8A-64F2A7E22C28}" type="datetimeFigureOut">
              <a:rPr lang="en-US" smtClean="0"/>
              <a:pPr/>
              <a:t>6/25/2019</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651FC063-5EA9-49AF-AFAF-D68C9E82B23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3" name="Объект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3" name="Объект 2"/>
          <p:cNvSpPr>
            <a:spLocks noGrp="1"/>
          </p:cNvSpPr>
          <p:nvPr>
            <p:ph sz="half" idx="1"/>
          </p:nvPr>
        </p:nvSpPr>
        <p:spPr>
          <a:xfrm>
            <a:off x="381000" y="1411553"/>
            <a:ext cx="41148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4" name="Объект 3"/>
          <p:cNvSpPr>
            <a:spLocks noGrp="1"/>
          </p:cNvSpPr>
          <p:nvPr>
            <p:ph sz="half" idx="2"/>
          </p:nvPr>
        </p:nvSpPr>
        <p:spPr>
          <a:xfrm>
            <a:off x="4648200" y="1411553"/>
            <a:ext cx="41148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noProof="0" smtClean="0"/>
              <a:t>Образец заголовка</a:t>
            </a:r>
            <a:endParaRPr lang="ru-RU" noProof="0"/>
          </a:p>
        </p:txBody>
      </p:sp>
      <p:sp>
        <p:nvSpPr>
          <p:cNvPr id="3" name="Текст 2"/>
          <p:cNvSpPr>
            <a:spLocks noGrp="1"/>
          </p:cNvSpPr>
          <p:nvPr>
            <p:ph type="body" idx="1"/>
          </p:nvPr>
        </p:nvSpPr>
        <p:spPr>
          <a:xfrm>
            <a:off x="381000" y="1757802"/>
            <a:ext cx="41148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noProof="0" smtClean="0"/>
              <a:t>Образец текста</a:t>
            </a:r>
          </a:p>
        </p:txBody>
      </p:sp>
      <p:sp>
        <p:nvSpPr>
          <p:cNvPr id="4" name="Объект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5" name="Текст 4"/>
          <p:cNvSpPr>
            <a:spLocks noGrp="1"/>
          </p:cNvSpPr>
          <p:nvPr>
            <p:ph type="body" sz="quarter" idx="3"/>
          </p:nvPr>
        </p:nvSpPr>
        <p:spPr>
          <a:xfrm>
            <a:off x="4645981" y="1757802"/>
            <a:ext cx="411701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noProof="0" smtClean="0"/>
              <a:t>Образец текста</a:t>
            </a:r>
          </a:p>
        </p:txBody>
      </p:sp>
      <p:sp>
        <p:nvSpPr>
          <p:cNvPr id="6" name="Объект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печать с использованием оттенков серого">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ru-RU" noProof="0" smtClean="0"/>
              <a:t>Образец заголовка</a:t>
            </a:r>
            <a:endParaRPr lang="ru-RU" noProof="0"/>
          </a:p>
        </p:txBody>
      </p:sp>
      <p:sp>
        <p:nvSpPr>
          <p:cNvPr id="3" name="Текст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ru-RU" noProof="0" dirty="0" smtClean="0"/>
              <a:t>Образец текста</a:t>
            </a:r>
          </a:p>
          <a:p>
            <a:pPr lvl="1"/>
            <a:r>
              <a:rPr lang="ru-RU" noProof="0" dirty="0" smtClean="0"/>
              <a:t>Второй уровень</a:t>
            </a:r>
          </a:p>
          <a:p>
            <a:pPr lvl="2"/>
            <a:r>
              <a:rPr lang="ru-RU" noProof="0" dirty="0" smtClean="0"/>
              <a:t>Третий уровень</a:t>
            </a:r>
          </a:p>
          <a:p>
            <a:pPr lvl="3"/>
            <a:r>
              <a:rPr lang="ru-RU" noProof="0" dirty="0" smtClean="0"/>
              <a:t>Четвертый уровень</a:t>
            </a:r>
          </a:p>
          <a:p>
            <a:pPr lvl="4"/>
            <a:r>
              <a:rPr lang="ru-RU" noProof="0" dirty="0" smtClean="0"/>
              <a:t>Пятый уровень</a:t>
            </a:r>
            <a:endParaRPr lang="ru-RU" noProof="0"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pic>
        <p:nvPicPr>
          <p:cNvPr id="4" name="Рисунок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Заголовок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ru-RU" noProof="0" smtClean="0"/>
              <a:t>Образец заголовка</a:t>
            </a:r>
            <a:endParaRPr lang="ru-RU" noProof="0"/>
          </a:p>
        </p:txBody>
      </p:sp>
      <p:sp>
        <p:nvSpPr>
          <p:cNvPr id="3" name="Текст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lgn="r" eaLnBrk="1" latinLnBrk="0" hangingPunct="1"/>
            <a:endParaRPr kumimoji="0" lang="en-US" sz="1300" dirty="0">
              <a:solidFill>
                <a:schemeClr val="bg2">
                  <a:tint val="60000"/>
                  <a:satMod val="155000"/>
                </a:schemeClr>
              </a:solidFill>
            </a:endParaRPr>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lgn="l" eaLnBrk="1" latinLnBrk="0" hangingPunct="1"/>
            <a:fld id="{48D92626-37D2-4832-BF7A-BC283494A20D}" type="datetimeFigureOut">
              <a:rPr lang="en-US" smtClean="0"/>
              <a:t>6/25/2019</a:t>
            </a:fld>
            <a:endParaRPr lang="en-US" sz="1300" dirty="0">
              <a:solidFill>
                <a:schemeClr val="bg2">
                  <a:tint val="60000"/>
                  <a:satMod val="155000"/>
                </a:schemeClr>
              </a:solidFill>
            </a:endParaRPr>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lgn="r" eaLnBrk="1" latinLnBrk="0" hangingPunct="1"/>
            <a:fld id="{8C592886-E571-45D5-8B56-343DC94F8FA6}" type="slidenum">
              <a:rPr kumimoji="0" lang="en-US" smtClean="0"/>
              <a:t>‹#›</a:t>
            </a:fld>
            <a:endParaRPr kumimoji="0" lang="en-US" sz="1600" b="1" dirty="0">
              <a:solidFill>
                <a:schemeClr val="tx2">
                  <a:shade val="90000"/>
                </a:schemeClr>
              </a:solidFill>
              <a:effectLst/>
            </a:endParaRPr>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ransition>
    <p:fade/>
  </p:transition>
  <p:timing>
    <p:tnLst>
      <p:par>
        <p:cTn id="1" dur="indefinite" restart="never" nodeType="tmRoot"/>
      </p:par>
    </p:tnLst>
  </p:timing>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defTabSz="914400">
              <a:spcBef>
                <a:spcPts val="0"/>
              </a:spcBef>
            </a:pPr>
            <a:r>
              <a:rPr lang="ru-RU" dirty="0" smtClean="0">
                <a:effectLst>
                  <a:outerShdw blurRad="50800" dist="38100" dir="2700000" algn="tl">
                    <a:prstClr val="black">
                      <a:alpha val="40000"/>
                    </a:prstClr>
                  </a:outerShdw>
                </a:effectLst>
                <a:cs typeface="Arial"/>
              </a:rPr>
              <a:t>Осуществление закупок по закону № 223-ФЗ</a:t>
            </a:r>
            <a:endParaRPr lang="ru-RU" dirty="0">
              <a:effectLst>
                <a:outerShdw blurRad="50800" dist="38100" dir="2700000" algn="tl">
                  <a:prstClr val="black">
                    <a:alpha val="40000"/>
                  </a:prstClr>
                </a:outerShdw>
              </a:effectLst>
              <a:cs typeface="Arial"/>
            </a:endParaRPr>
          </a:p>
        </p:txBody>
      </p:sp>
      <p:sp>
        <p:nvSpPr>
          <p:cNvPr id="3" name="Подзаголовок 2"/>
          <p:cNvSpPr>
            <a:spLocks noGrp="1"/>
          </p:cNvSpPr>
          <p:nvPr>
            <p:ph type="subTitle" idx="1"/>
          </p:nvPr>
        </p:nvSpPr>
        <p:spPr>
          <a:xfrm>
            <a:off x="730249" y="4344988"/>
            <a:ext cx="7681913" cy="1293812"/>
          </a:xfrm>
        </p:spPr>
        <p:txBody>
          <a:bodyPr>
            <a:normAutofit/>
          </a:bodyPr>
          <a:lstStyle/>
          <a:p>
            <a:endParaRPr lang="ru-RU" sz="1600" dirty="0" smtClean="0">
              <a:solidFill>
                <a:srgbClr val="FFFFFF">
                  <a:tint val="75000"/>
                </a:srgbClr>
              </a:solidFill>
            </a:endParaRPr>
          </a:p>
          <a:p>
            <a:endParaRPr lang="ru-RU" sz="1600" dirty="0">
              <a:solidFill>
                <a:srgbClr val="FFFFFF">
                  <a:tint val="75000"/>
                </a:srgbClr>
              </a:solidFill>
            </a:endParaRPr>
          </a:p>
          <a:p>
            <a:endParaRPr lang="ru-RU" sz="1600" b="0" i="0" dirty="0">
              <a:solidFill>
                <a:srgbClr val="FFFFFF">
                  <a:tint val="75000"/>
                </a:srgb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92696"/>
            <a:ext cx="8382000" cy="443198"/>
          </a:xfrm>
        </p:spPr>
        <p:txBody>
          <a:bodyPr>
            <a:normAutofit fontScale="90000"/>
          </a:bodyPr>
          <a:lstStyle/>
          <a:p>
            <a:pPr algn="ctr"/>
            <a:r>
              <a:rPr lang="ru-RU" sz="3200" dirty="0" smtClean="0"/>
              <a:t>Аукцион</a:t>
            </a:r>
            <a:endParaRPr lang="ru-RU" sz="3200" dirty="0"/>
          </a:p>
        </p:txBody>
      </p:sp>
      <p:sp>
        <p:nvSpPr>
          <p:cNvPr id="3" name="Текст 2"/>
          <p:cNvSpPr>
            <a:spLocks noGrp="1"/>
          </p:cNvSpPr>
          <p:nvPr>
            <p:ph type="body" sz="quarter" idx="10"/>
          </p:nvPr>
        </p:nvSpPr>
        <p:spPr>
          <a:xfrm>
            <a:off x="381000" y="1411552"/>
            <a:ext cx="8382000" cy="4493538"/>
          </a:xfrm>
        </p:spPr>
        <p:txBody>
          <a:bodyPr>
            <a:normAutofit fontScale="92500" lnSpcReduction="10000"/>
          </a:bodyPr>
          <a:lstStyle/>
          <a:p>
            <a:r>
              <a:rPr lang="ru-RU" sz="2000" b="1" dirty="0">
                <a:solidFill>
                  <a:schemeClr val="bg1"/>
                </a:solidFill>
              </a:rPr>
              <a:t>Под аукционом</a:t>
            </a:r>
            <a:r>
              <a:rPr lang="ru-RU" sz="2000" dirty="0">
                <a:solidFill>
                  <a:schemeClr val="bg1"/>
                </a:solidFill>
              </a:rPr>
              <a:t> </a:t>
            </a:r>
            <a:r>
              <a:rPr lang="ru-RU" sz="2000" dirty="0" smtClean="0">
                <a:solidFill>
                  <a:schemeClr val="bg1"/>
                </a:solidFill>
              </a:rPr>
              <a:t>понимается </a:t>
            </a:r>
            <a:r>
              <a:rPr lang="ru-RU" sz="2000" dirty="0">
                <a:solidFill>
                  <a:schemeClr val="bg1"/>
                </a:solidFill>
              </a:rPr>
              <a:t>форма торгов, при которой </a:t>
            </a:r>
            <a:r>
              <a:rPr lang="ru-RU" sz="2000" u="sng" dirty="0">
                <a:solidFill>
                  <a:schemeClr val="bg1"/>
                </a:solidFill>
              </a:rPr>
              <a:t>победителем аукциона</a:t>
            </a:r>
            <a:r>
              <a:rPr lang="ru-RU" sz="2000" dirty="0">
                <a:solidFill>
                  <a:schemeClr val="bg1"/>
                </a:solidFill>
              </a:rPr>
              <a:t>, с которым заключается договор, </a:t>
            </a:r>
            <a:r>
              <a:rPr lang="ru-RU" sz="2000" u="sng" dirty="0">
                <a:solidFill>
                  <a:schemeClr val="bg1"/>
                </a:solidFill>
              </a:rPr>
              <a:t>признается лицо, заявка которого соответствует требованиям</a:t>
            </a:r>
            <a:r>
              <a:rPr lang="ru-RU" sz="2000" dirty="0">
                <a:solidFill>
                  <a:schemeClr val="bg1"/>
                </a:solidFill>
              </a:rPr>
              <a:t>, установленным документацией о закупке, и </a:t>
            </a:r>
            <a:r>
              <a:rPr lang="ru-RU" sz="2000" u="sng" dirty="0">
                <a:solidFill>
                  <a:schemeClr val="bg1"/>
                </a:solidFill>
              </a:rPr>
              <a:t>которое предложило наиболее низкую цену до</a:t>
            </a:r>
            <a:r>
              <a:rPr lang="ru-RU" sz="2000" dirty="0">
                <a:solidFill>
                  <a:schemeClr val="bg1"/>
                </a:solidFill>
              </a:rPr>
              <a:t>говора путем снижения начальной (максимальной) цены договора, указанной в извещении о проведении аукциона, на установленную в документации о закупке величину (далее – «шаг аукциона»). В случае, если при проведении аукциона цена договора снижена до нуля, аукцион проводится на право заключить договор. В этом случае победителем аукциона признается лицо, заявка которого соответствует требованиям, установленным документацией о закупке, и которое предложило наиболее высокую цену за право заключить договор.</a:t>
            </a:r>
          </a:p>
          <a:p>
            <a:r>
              <a:rPr lang="ru-RU" sz="2000" u="sng" dirty="0" smtClean="0">
                <a:solidFill>
                  <a:schemeClr val="bg1"/>
                </a:solidFill>
              </a:rPr>
              <a:t>Заказчик </a:t>
            </a:r>
            <a:r>
              <a:rPr lang="ru-RU" sz="2000" u="sng" dirty="0">
                <a:solidFill>
                  <a:schemeClr val="bg1"/>
                </a:solidFill>
              </a:rPr>
              <a:t>размещает </a:t>
            </a:r>
            <a:r>
              <a:rPr lang="ru-RU" sz="2000" dirty="0">
                <a:solidFill>
                  <a:schemeClr val="bg1"/>
                </a:solidFill>
              </a:rPr>
              <a:t>в единой информационной системе </a:t>
            </a:r>
            <a:r>
              <a:rPr lang="ru-RU" sz="2000" u="sng" dirty="0">
                <a:solidFill>
                  <a:schemeClr val="bg1"/>
                </a:solidFill>
              </a:rPr>
              <a:t>извещение о проведении аукциона и документацию</a:t>
            </a:r>
            <a:r>
              <a:rPr lang="ru-RU" sz="2000" dirty="0">
                <a:solidFill>
                  <a:schemeClr val="bg1"/>
                </a:solidFill>
              </a:rPr>
              <a:t> о закупке не менее чем </a:t>
            </a:r>
            <a:r>
              <a:rPr lang="ru-RU" sz="2000" b="1" u="sng" dirty="0">
                <a:solidFill>
                  <a:schemeClr val="bg1"/>
                </a:solidFill>
              </a:rPr>
              <a:t>за пятнадцать дней</a:t>
            </a:r>
            <a:r>
              <a:rPr lang="ru-RU" sz="2000" u="sng" dirty="0">
                <a:solidFill>
                  <a:schemeClr val="bg1"/>
                </a:solidFill>
              </a:rPr>
              <a:t> до даты окончания срока подачи заявок</a:t>
            </a:r>
            <a:r>
              <a:rPr lang="ru-RU" sz="2000" dirty="0">
                <a:solidFill>
                  <a:schemeClr val="bg1"/>
                </a:solidFill>
              </a:rPr>
              <a:t> на участие в аукционе.</a:t>
            </a:r>
          </a:p>
        </p:txBody>
      </p:sp>
    </p:spTree>
    <p:extLst>
      <p:ext uri="{BB962C8B-B14F-4D97-AF65-F5344CB8AC3E}">
        <p14:creationId xmlns:p14="http://schemas.microsoft.com/office/powerpoint/2010/main" val="261096447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20688"/>
            <a:ext cx="8382000" cy="443198"/>
          </a:xfrm>
        </p:spPr>
        <p:txBody>
          <a:bodyPr>
            <a:normAutofit fontScale="90000"/>
          </a:bodyPr>
          <a:lstStyle/>
          <a:p>
            <a:pPr algn="ctr"/>
            <a:r>
              <a:rPr lang="ru-RU" sz="3200" dirty="0"/>
              <a:t>Запрос котировок</a:t>
            </a:r>
          </a:p>
        </p:txBody>
      </p:sp>
      <p:sp>
        <p:nvSpPr>
          <p:cNvPr id="3" name="Текст 2"/>
          <p:cNvSpPr>
            <a:spLocks noGrp="1"/>
          </p:cNvSpPr>
          <p:nvPr>
            <p:ph type="body" sz="quarter" idx="10"/>
          </p:nvPr>
        </p:nvSpPr>
        <p:spPr>
          <a:xfrm>
            <a:off x="381000" y="1411552"/>
            <a:ext cx="8382000" cy="3817648"/>
          </a:xfrm>
        </p:spPr>
        <p:txBody>
          <a:bodyPr/>
          <a:lstStyle/>
          <a:p>
            <a:r>
              <a:rPr lang="ru-RU" sz="2000" b="1" dirty="0">
                <a:solidFill>
                  <a:schemeClr val="bg1"/>
                </a:solidFill>
              </a:rPr>
              <a:t>Под запросом котировок </a:t>
            </a:r>
            <a:r>
              <a:rPr lang="ru-RU" sz="2000" dirty="0" smtClean="0">
                <a:solidFill>
                  <a:schemeClr val="bg1"/>
                </a:solidFill>
              </a:rPr>
              <a:t>понимается </a:t>
            </a:r>
            <a:r>
              <a:rPr lang="ru-RU" sz="2000" dirty="0">
                <a:solidFill>
                  <a:schemeClr val="bg1"/>
                </a:solidFill>
              </a:rPr>
              <a:t>форма торгов, при которой </a:t>
            </a:r>
            <a:r>
              <a:rPr lang="ru-RU" sz="2000" u="sng" dirty="0">
                <a:solidFill>
                  <a:schemeClr val="bg1"/>
                </a:solidFill>
              </a:rPr>
              <a:t>победителем</a:t>
            </a:r>
            <a:r>
              <a:rPr lang="ru-RU" sz="2000" dirty="0">
                <a:solidFill>
                  <a:schemeClr val="bg1"/>
                </a:solidFill>
              </a:rPr>
              <a:t> запроса котировок </a:t>
            </a:r>
            <a:r>
              <a:rPr lang="ru-RU" sz="2000" u="sng" dirty="0">
                <a:solidFill>
                  <a:schemeClr val="bg1"/>
                </a:solidFill>
              </a:rPr>
              <a:t>признается участник закупки</a:t>
            </a:r>
            <a:r>
              <a:rPr lang="ru-RU" sz="2000" dirty="0">
                <a:solidFill>
                  <a:schemeClr val="bg1"/>
                </a:solidFill>
              </a:rPr>
              <a:t>, заявка которого </a:t>
            </a:r>
            <a:r>
              <a:rPr lang="ru-RU" sz="2000" u="sng" dirty="0">
                <a:solidFill>
                  <a:schemeClr val="bg1"/>
                </a:solidFill>
              </a:rPr>
              <a:t>соответствует требованиям, установленным извещением </a:t>
            </a:r>
            <a:r>
              <a:rPr lang="ru-RU" sz="2000" dirty="0">
                <a:solidFill>
                  <a:schemeClr val="bg1"/>
                </a:solidFill>
              </a:rPr>
              <a:t>о проведении запроса котировок, и </a:t>
            </a:r>
            <a:r>
              <a:rPr lang="ru-RU" sz="2000" u="sng" dirty="0">
                <a:solidFill>
                  <a:schemeClr val="bg1"/>
                </a:solidFill>
              </a:rPr>
              <a:t>содержит наиболее низкую цену </a:t>
            </a:r>
            <a:r>
              <a:rPr lang="ru-RU" sz="2000" dirty="0">
                <a:solidFill>
                  <a:schemeClr val="bg1"/>
                </a:solidFill>
              </a:rPr>
              <a:t>договора.</a:t>
            </a:r>
          </a:p>
          <a:p>
            <a:r>
              <a:rPr lang="ru-RU" sz="2000" dirty="0" smtClean="0">
                <a:solidFill>
                  <a:schemeClr val="bg1"/>
                </a:solidFill>
              </a:rPr>
              <a:t>При </a:t>
            </a:r>
            <a:r>
              <a:rPr lang="ru-RU" sz="2000" dirty="0">
                <a:solidFill>
                  <a:schemeClr val="bg1"/>
                </a:solidFill>
              </a:rPr>
              <a:t>проведении запроса котировок извещение о проведении запроса котировок размещается в единой информационной системе не менее чем </a:t>
            </a:r>
            <a:r>
              <a:rPr lang="ru-RU" sz="2000" b="1" u="sng" dirty="0">
                <a:solidFill>
                  <a:schemeClr val="bg1"/>
                </a:solidFill>
              </a:rPr>
              <a:t>за пять рабочих дней </a:t>
            </a:r>
            <a:r>
              <a:rPr lang="ru-RU" sz="2000" dirty="0">
                <a:solidFill>
                  <a:schemeClr val="bg1"/>
                </a:solidFill>
              </a:rPr>
              <a:t>до дня истечения срока подачи заявок на участие в запросе </a:t>
            </a:r>
            <a:r>
              <a:rPr lang="ru-RU" sz="2000" dirty="0" smtClean="0">
                <a:solidFill>
                  <a:schemeClr val="bg1"/>
                </a:solidFill>
              </a:rPr>
              <a:t>котировок.</a:t>
            </a:r>
            <a:endParaRPr lang="ru-RU" sz="2000" dirty="0">
              <a:solidFill>
                <a:schemeClr val="bg1"/>
              </a:solidFill>
            </a:endParaRPr>
          </a:p>
        </p:txBody>
      </p:sp>
    </p:spTree>
    <p:extLst>
      <p:ext uri="{BB962C8B-B14F-4D97-AF65-F5344CB8AC3E}">
        <p14:creationId xmlns:p14="http://schemas.microsoft.com/office/powerpoint/2010/main" val="224786203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382000" cy="443198"/>
          </a:xfrm>
        </p:spPr>
        <p:txBody>
          <a:bodyPr>
            <a:normAutofit fontScale="90000"/>
          </a:bodyPr>
          <a:lstStyle/>
          <a:p>
            <a:pPr algn="ctr"/>
            <a:r>
              <a:rPr lang="ru-RU" sz="3200" dirty="0"/>
              <a:t>Запрос предложений</a:t>
            </a:r>
          </a:p>
        </p:txBody>
      </p:sp>
      <p:sp>
        <p:nvSpPr>
          <p:cNvPr id="3" name="Текст 2"/>
          <p:cNvSpPr>
            <a:spLocks noGrp="1"/>
          </p:cNvSpPr>
          <p:nvPr>
            <p:ph type="body" sz="quarter" idx="10"/>
          </p:nvPr>
        </p:nvSpPr>
        <p:spPr>
          <a:xfrm>
            <a:off x="381000" y="1411552"/>
            <a:ext cx="8382000" cy="2831544"/>
          </a:xfrm>
        </p:spPr>
        <p:txBody>
          <a:bodyPr>
            <a:normAutofit fontScale="92500" lnSpcReduction="10000"/>
          </a:bodyPr>
          <a:lstStyle/>
          <a:p>
            <a:r>
              <a:rPr lang="ru-RU" sz="2000" b="1" dirty="0">
                <a:solidFill>
                  <a:schemeClr val="bg1"/>
                </a:solidFill>
              </a:rPr>
              <a:t>Под запросом предложений</a:t>
            </a:r>
            <a:r>
              <a:rPr lang="ru-RU" sz="2000" dirty="0">
                <a:solidFill>
                  <a:schemeClr val="bg1"/>
                </a:solidFill>
              </a:rPr>
              <a:t> </a:t>
            </a:r>
            <a:r>
              <a:rPr lang="ru-RU" sz="2000" dirty="0" smtClean="0">
                <a:solidFill>
                  <a:schemeClr val="bg1"/>
                </a:solidFill>
              </a:rPr>
              <a:t>понимается </a:t>
            </a:r>
            <a:r>
              <a:rPr lang="ru-RU" sz="2000" dirty="0">
                <a:solidFill>
                  <a:schemeClr val="bg1"/>
                </a:solidFill>
              </a:rPr>
              <a:t>форма торгов, при которой </a:t>
            </a:r>
            <a:r>
              <a:rPr lang="ru-RU" sz="2000" u="sng" dirty="0">
                <a:solidFill>
                  <a:schemeClr val="bg1"/>
                </a:solidFill>
              </a:rPr>
              <a:t>победителе</a:t>
            </a:r>
            <a:r>
              <a:rPr lang="ru-RU" sz="2000" dirty="0">
                <a:solidFill>
                  <a:schemeClr val="bg1"/>
                </a:solidFill>
              </a:rPr>
              <a:t>м запроса предложений </a:t>
            </a:r>
            <a:r>
              <a:rPr lang="ru-RU" sz="2000" u="sng" dirty="0">
                <a:solidFill>
                  <a:schemeClr val="bg1"/>
                </a:solidFill>
              </a:rPr>
              <a:t>признается участник </a:t>
            </a:r>
            <a:r>
              <a:rPr lang="ru-RU" sz="2000" dirty="0">
                <a:solidFill>
                  <a:schemeClr val="bg1"/>
                </a:solidFill>
              </a:rPr>
              <a:t>конкурентной закупки, </a:t>
            </a:r>
            <a:r>
              <a:rPr lang="ru-RU" sz="2000" u="sng" dirty="0">
                <a:solidFill>
                  <a:schemeClr val="bg1"/>
                </a:solidFill>
              </a:rPr>
              <a:t>заявка </a:t>
            </a:r>
            <a:r>
              <a:rPr lang="ru-RU" sz="2000" dirty="0">
                <a:solidFill>
                  <a:schemeClr val="bg1"/>
                </a:solidFill>
              </a:rPr>
              <a:t>на участие в закупке </a:t>
            </a:r>
            <a:r>
              <a:rPr lang="ru-RU" sz="2000" u="sng" dirty="0">
                <a:solidFill>
                  <a:schemeClr val="bg1"/>
                </a:solidFill>
              </a:rPr>
              <a:t>которого</a:t>
            </a:r>
            <a:r>
              <a:rPr lang="ru-RU" sz="2000" dirty="0">
                <a:solidFill>
                  <a:schemeClr val="bg1"/>
                </a:solidFill>
              </a:rPr>
              <a:t> в соответствии с критериями, определенными в документации о закупке, </a:t>
            </a:r>
            <a:r>
              <a:rPr lang="ru-RU" sz="2000" u="sng" dirty="0">
                <a:solidFill>
                  <a:schemeClr val="bg1"/>
                </a:solidFill>
              </a:rPr>
              <a:t>наиболее полно соответствует требованиям документации</a:t>
            </a:r>
            <a:r>
              <a:rPr lang="ru-RU" sz="2000" dirty="0">
                <a:solidFill>
                  <a:schemeClr val="bg1"/>
                </a:solidFill>
              </a:rPr>
              <a:t> о закупке и </a:t>
            </a:r>
            <a:r>
              <a:rPr lang="ru-RU" sz="2000" u="sng" dirty="0">
                <a:solidFill>
                  <a:schemeClr val="bg1"/>
                </a:solidFill>
              </a:rPr>
              <a:t>содержит лучшие услови</a:t>
            </a:r>
            <a:r>
              <a:rPr lang="ru-RU" sz="2000" dirty="0">
                <a:solidFill>
                  <a:schemeClr val="bg1"/>
                </a:solidFill>
              </a:rPr>
              <a:t>я поставки товаров, выполнения работ, оказания услуг.</a:t>
            </a:r>
          </a:p>
          <a:p>
            <a:r>
              <a:rPr lang="ru-RU" sz="2000" dirty="0" smtClean="0">
                <a:solidFill>
                  <a:schemeClr val="bg1"/>
                </a:solidFill>
              </a:rPr>
              <a:t>При </a:t>
            </a:r>
            <a:r>
              <a:rPr lang="ru-RU" sz="2000" dirty="0">
                <a:solidFill>
                  <a:schemeClr val="bg1"/>
                </a:solidFill>
              </a:rPr>
              <a:t>проведении запроса предложений извещение  об осуществлении закупки и документация о закупке размещаются заказчиком в единой информационной системе</a:t>
            </a:r>
            <a:r>
              <a:rPr lang="ru-RU" sz="2000" b="1" dirty="0">
                <a:solidFill>
                  <a:schemeClr val="bg1"/>
                </a:solidFill>
              </a:rPr>
              <a:t> </a:t>
            </a:r>
            <a:r>
              <a:rPr lang="ru-RU" sz="2000" dirty="0">
                <a:solidFill>
                  <a:schemeClr val="bg1"/>
                </a:solidFill>
              </a:rPr>
              <a:t>не менее чем </a:t>
            </a:r>
            <a:r>
              <a:rPr lang="ru-RU" sz="2000" b="1" u="sng" dirty="0">
                <a:solidFill>
                  <a:schemeClr val="bg1"/>
                </a:solidFill>
              </a:rPr>
              <a:t>за семь рабочих дней </a:t>
            </a:r>
            <a:r>
              <a:rPr lang="ru-RU" sz="2000" dirty="0">
                <a:solidFill>
                  <a:schemeClr val="bg1"/>
                </a:solidFill>
              </a:rPr>
              <a:t>до дня проведения такого запроса.</a:t>
            </a:r>
          </a:p>
        </p:txBody>
      </p:sp>
    </p:spTree>
    <p:extLst>
      <p:ext uri="{BB962C8B-B14F-4D97-AF65-F5344CB8AC3E}">
        <p14:creationId xmlns:p14="http://schemas.microsoft.com/office/powerpoint/2010/main" val="260669617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7776864" cy="5570756"/>
          </a:xfrm>
          <a:prstGeom prst="rect">
            <a:avLst/>
          </a:prstGeom>
        </p:spPr>
        <p:txBody>
          <a:bodyPr wrap="square">
            <a:spAutoFit/>
          </a:bodyPr>
          <a:lstStyle/>
          <a:p>
            <a:pPr algn="ctr"/>
            <a:r>
              <a:rPr lang="ru-RU" sz="2000" dirty="0" smtClean="0">
                <a:solidFill>
                  <a:schemeClr val="bg1"/>
                </a:solidFill>
              </a:rPr>
              <a:t> </a:t>
            </a:r>
            <a:r>
              <a:rPr lang="ru-RU" sz="2000" b="1" dirty="0">
                <a:solidFill>
                  <a:schemeClr val="bg1"/>
                </a:solidFill>
              </a:rPr>
              <a:t>Электронные и «бумажные» закупки </a:t>
            </a:r>
          </a:p>
          <a:p>
            <a:pPr algn="just"/>
            <a:r>
              <a:rPr lang="ru-RU" sz="1400" dirty="0">
                <a:solidFill>
                  <a:schemeClr val="bg1"/>
                </a:solidFill>
              </a:rPr>
              <a:t>Закон № 223-ФЗ устанавливает </a:t>
            </a:r>
            <a:r>
              <a:rPr lang="ru-RU" sz="1400" b="1" dirty="0">
                <a:solidFill>
                  <a:schemeClr val="bg1"/>
                </a:solidFill>
              </a:rPr>
              <a:t>три случая </a:t>
            </a:r>
            <a:r>
              <a:rPr lang="ru-RU" sz="1400" dirty="0">
                <a:solidFill>
                  <a:schemeClr val="bg1"/>
                </a:solidFill>
              </a:rPr>
              <a:t>обязательности проведения  электронной закупки:</a:t>
            </a:r>
          </a:p>
          <a:p>
            <a:pPr marL="342900" indent="-342900" algn="just">
              <a:buFont typeface="+mj-lt"/>
              <a:buAutoNum type="arabicPeriod"/>
            </a:pPr>
            <a:r>
              <a:rPr lang="ru-RU" sz="1400" dirty="0" smtClean="0">
                <a:solidFill>
                  <a:schemeClr val="bg1"/>
                </a:solidFill>
              </a:rPr>
              <a:t>Закупка </a:t>
            </a:r>
            <a:r>
              <a:rPr lang="ru-RU" sz="1400" dirty="0">
                <a:solidFill>
                  <a:schemeClr val="bg1"/>
                </a:solidFill>
              </a:rPr>
              <a:t>продукции, включенной в </a:t>
            </a:r>
            <a:r>
              <a:rPr lang="ru-RU" sz="1400" b="1" dirty="0">
                <a:solidFill>
                  <a:schemeClr val="bg1"/>
                </a:solidFill>
              </a:rPr>
              <a:t>перечень товаров, работ, услуг</a:t>
            </a:r>
            <a:r>
              <a:rPr lang="ru-RU" sz="1400" dirty="0">
                <a:solidFill>
                  <a:schemeClr val="bg1"/>
                </a:solidFill>
              </a:rPr>
              <a:t>,  закупка которых осуществляется в электронной форме (</a:t>
            </a:r>
            <a:r>
              <a:rPr lang="ru-RU" sz="1400" b="1" dirty="0">
                <a:solidFill>
                  <a:schemeClr val="bg1"/>
                </a:solidFill>
              </a:rPr>
              <a:t>утвержден постановлением Правительства РФ от 21.06.2012 № 616</a:t>
            </a:r>
            <a:r>
              <a:rPr lang="ru-RU" sz="1400" dirty="0">
                <a:solidFill>
                  <a:schemeClr val="bg1"/>
                </a:solidFill>
              </a:rPr>
              <a:t>). Причем не имеет значение, конкурентную или  неконкурентную, торговую или  неторговую закупку проводит заказчик. Исключение составляют  только закупи у единственного  поставщика, «чрезвычайные» закупки, а также закупки, информация о которых в соответствии с ч. 15  ст. 4 Закона № 223-ФЗ не  подлежит размещению в ЕИС.</a:t>
            </a:r>
          </a:p>
          <a:p>
            <a:pPr marL="342900" indent="-342900" algn="just">
              <a:buFont typeface="+mj-lt"/>
              <a:buAutoNum type="arabicPeriod"/>
            </a:pPr>
            <a:r>
              <a:rPr lang="ru-RU" sz="1400" dirty="0" smtClean="0">
                <a:solidFill>
                  <a:schemeClr val="bg1"/>
                </a:solidFill>
              </a:rPr>
              <a:t>Конкурентная </a:t>
            </a:r>
            <a:r>
              <a:rPr lang="ru-RU" sz="1400" dirty="0">
                <a:solidFill>
                  <a:schemeClr val="bg1"/>
                </a:solidFill>
              </a:rPr>
              <a:t>закупка, </a:t>
            </a:r>
            <a:r>
              <a:rPr lang="ru-RU" sz="1400" b="1" dirty="0">
                <a:solidFill>
                  <a:schemeClr val="bg1"/>
                </a:solidFill>
              </a:rPr>
              <a:t>участниками которой могут быть только СМСП</a:t>
            </a:r>
            <a:r>
              <a:rPr lang="ru-RU" sz="1400" dirty="0">
                <a:solidFill>
                  <a:schemeClr val="bg1"/>
                </a:solidFill>
              </a:rPr>
              <a:t>, осуществляется исключительно в электронной форме </a:t>
            </a:r>
            <a:r>
              <a:rPr lang="ru-RU" sz="1400" dirty="0" smtClean="0">
                <a:solidFill>
                  <a:schemeClr val="bg1"/>
                </a:solidFill>
              </a:rPr>
              <a:t>(</a:t>
            </a:r>
            <a:r>
              <a:rPr lang="ru-RU" sz="1400" dirty="0">
                <a:solidFill>
                  <a:schemeClr val="bg1"/>
                </a:solidFill>
              </a:rPr>
              <a:t>ч. 2 ст. 3 Закона № 223-ФЗ). </a:t>
            </a:r>
          </a:p>
          <a:p>
            <a:pPr marL="342900" indent="-342900" algn="just">
              <a:buFont typeface="+mj-lt"/>
              <a:buAutoNum type="arabicPeriod"/>
            </a:pPr>
            <a:r>
              <a:rPr lang="ru-RU" sz="1400" b="1" dirty="0" smtClean="0">
                <a:solidFill>
                  <a:schemeClr val="bg1"/>
                </a:solidFill>
              </a:rPr>
              <a:t>Любая </a:t>
            </a:r>
            <a:r>
              <a:rPr lang="ru-RU" sz="1400" b="1" dirty="0">
                <a:solidFill>
                  <a:schemeClr val="bg1"/>
                </a:solidFill>
              </a:rPr>
              <a:t>конкурентная закупка должна осуществляться в электронной  форме, если иное не предусмотрено положением о закупке</a:t>
            </a:r>
            <a:r>
              <a:rPr lang="ru-RU" sz="1400" dirty="0">
                <a:solidFill>
                  <a:schemeClr val="bg1"/>
                </a:solidFill>
              </a:rPr>
              <a:t> (ч. 2 ст. 3 Закона № 223-ФЗ). </a:t>
            </a:r>
            <a:endParaRPr lang="ru-RU" sz="1400" dirty="0" smtClean="0">
              <a:solidFill>
                <a:schemeClr val="bg1"/>
              </a:solidFill>
            </a:endParaRPr>
          </a:p>
          <a:p>
            <a:pPr algn="just"/>
            <a:r>
              <a:rPr lang="ru-RU" sz="1400" dirty="0" smtClean="0">
                <a:solidFill>
                  <a:schemeClr val="bg1"/>
                </a:solidFill>
              </a:rPr>
              <a:t>То </a:t>
            </a:r>
            <a:r>
              <a:rPr lang="ru-RU" sz="1400" dirty="0">
                <a:solidFill>
                  <a:schemeClr val="bg1"/>
                </a:solidFill>
              </a:rPr>
              <a:t>есть, если заказчик хочет конкурентную закупку  тем или иным способом провести в «бумажной» форме, он </a:t>
            </a:r>
            <a:r>
              <a:rPr lang="ru-RU" sz="1400" i="1" dirty="0">
                <a:solidFill>
                  <a:schemeClr val="bg1"/>
                </a:solidFill>
              </a:rPr>
              <a:t>должен такую возможность предусмотреть в положении о закупке</a:t>
            </a:r>
            <a:r>
              <a:rPr lang="ru-RU" sz="1400" dirty="0">
                <a:solidFill>
                  <a:schemeClr val="bg1"/>
                </a:solidFill>
              </a:rPr>
              <a:t>. Исключения  составляют запросы котировок и запросы предложений. Этот вывод  следует из формулировки п. 1 ч. 3.1 ст. 3 Закона № 223-ФЗ, согласно  которой конкурентные закупки осуществляются следующими способами: «путем проведения торгов (конкурс (открытый конкурс, конкурс </a:t>
            </a:r>
            <a:r>
              <a:rPr lang="ru-RU" sz="1400" dirty="0" smtClean="0">
                <a:solidFill>
                  <a:schemeClr val="bg1"/>
                </a:solidFill>
              </a:rPr>
              <a:t>в </a:t>
            </a:r>
            <a:r>
              <a:rPr lang="ru-RU" sz="1400" dirty="0">
                <a:solidFill>
                  <a:schemeClr val="bg1"/>
                </a:solidFill>
              </a:rPr>
              <a:t>электронной форме, закрытый конкурс), аукцион (открытый аукцион, аукцион в электронной форме, закрытый аукцион), запрос котировок  (запрос котировок в электронной форме, закрытый запрос котировок), запрос предложений (запрос предложений в электронной форме, закрытый запрос предложений)». Как мы видим, «бумажные» (открытые) запросы котировок и запросы предложений Закон № 223-ФЗ вообще не предполагает (в отличие от конкурсов и аукционов). </a:t>
            </a:r>
          </a:p>
        </p:txBody>
      </p:sp>
    </p:spTree>
    <p:extLst>
      <p:ext uri="{BB962C8B-B14F-4D97-AF65-F5344CB8AC3E}">
        <p14:creationId xmlns:p14="http://schemas.microsoft.com/office/powerpoint/2010/main" val="1069192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836712"/>
            <a:ext cx="8064896" cy="4247317"/>
          </a:xfrm>
          <a:prstGeom prst="rect">
            <a:avLst/>
          </a:prstGeom>
        </p:spPr>
        <p:txBody>
          <a:bodyPr wrap="square">
            <a:spAutoFit/>
          </a:bodyPr>
          <a:lstStyle/>
          <a:p>
            <a:pPr algn="ctr"/>
            <a:r>
              <a:rPr lang="ru-RU" b="1" dirty="0">
                <a:solidFill>
                  <a:schemeClr val="bg1"/>
                </a:solidFill>
              </a:rPr>
              <a:t>Открытые и закрытые закупки </a:t>
            </a:r>
            <a:endParaRPr lang="ru-RU" b="1" dirty="0" smtClean="0">
              <a:solidFill>
                <a:schemeClr val="bg1"/>
              </a:solidFill>
            </a:endParaRPr>
          </a:p>
          <a:p>
            <a:pPr algn="ctr"/>
            <a:endParaRPr lang="ru-RU" b="1" dirty="0">
              <a:solidFill>
                <a:schemeClr val="bg1"/>
              </a:solidFill>
            </a:endParaRPr>
          </a:p>
          <a:p>
            <a:pPr algn="just"/>
            <a:r>
              <a:rPr lang="ru-RU" dirty="0">
                <a:solidFill>
                  <a:schemeClr val="bg1"/>
                </a:solidFill>
              </a:rPr>
              <a:t>По общему правилу закупки должны проводиться </a:t>
            </a:r>
            <a:r>
              <a:rPr lang="ru-RU" dirty="0" smtClean="0">
                <a:solidFill>
                  <a:schemeClr val="bg1"/>
                </a:solidFill>
              </a:rPr>
              <a:t>в открытой </a:t>
            </a:r>
            <a:r>
              <a:rPr lang="ru-RU" dirty="0">
                <a:solidFill>
                  <a:schemeClr val="bg1"/>
                </a:solidFill>
              </a:rPr>
              <a:t>форме. </a:t>
            </a:r>
            <a:r>
              <a:rPr lang="ru-RU" dirty="0" smtClean="0">
                <a:solidFill>
                  <a:schemeClr val="bg1"/>
                </a:solidFill>
              </a:rPr>
              <a:t>Закрытая </a:t>
            </a:r>
            <a:r>
              <a:rPr lang="ru-RU" dirty="0">
                <a:solidFill>
                  <a:schemeClr val="bg1"/>
                </a:solidFill>
              </a:rPr>
              <a:t>конкурентная </a:t>
            </a:r>
            <a:r>
              <a:rPr lang="ru-RU" dirty="0" smtClean="0">
                <a:solidFill>
                  <a:schemeClr val="bg1"/>
                </a:solidFill>
              </a:rPr>
              <a:t>закупка может </a:t>
            </a:r>
            <a:r>
              <a:rPr lang="ru-RU" dirty="0">
                <a:solidFill>
                  <a:schemeClr val="bg1"/>
                </a:solidFill>
              </a:rPr>
              <a:t>проводиться только в случаях, </a:t>
            </a:r>
            <a:r>
              <a:rPr lang="ru-RU" dirty="0" smtClean="0">
                <a:solidFill>
                  <a:schemeClr val="bg1"/>
                </a:solidFill>
              </a:rPr>
              <a:t>прямо предусмотренных </a:t>
            </a:r>
            <a:r>
              <a:rPr lang="ru-RU" dirty="0">
                <a:solidFill>
                  <a:schemeClr val="bg1"/>
                </a:solidFill>
              </a:rPr>
              <a:t>ч. 1 ст. 3.5 Закона № 223-ФЗ, а </a:t>
            </a:r>
            <a:r>
              <a:rPr lang="ru-RU" dirty="0" smtClean="0">
                <a:solidFill>
                  <a:schemeClr val="bg1"/>
                </a:solidFill>
              </a:rPr>
              <a:t>именно</a:t>
            </a:r>
            <a:r>
              <a:rPr lang="ru-RU" dirty="0">
                <a:solidFill>
                  <a:schemeClr val="bg1"/>
                </a:solidFill>
              </a:rPr>
              <a:t>:</a:t>
            </a:r>
          </a:p>
          <a:p>
            <a:pPr algn="just"/>
            <a:r>
              <a:rPr lang="ru-RU" dirty="0">
                <a:solidFill>
                  <a:schemeClr val="bg1"/>
                </a:solidFill>
              </a:rPr>
              <a:t> </a:t>
            </a:r>
            <a:r>
              <a:rPr lang="ru-RU" dirty="0" smtClean="0">
                <a:solidFill>
                  <a:schemeClr val="bg1"/>
                </a:solidFill>
              </a:rPr>
              <a:t>– </a:t>
            </a:r>
            <a:r>
              <a:rPr lang="ru-RU" i="1" dirty="0" smtClean="0">
                <a:solidFill>
                  <a:schemeClr val="bg1"/>
                </a:solidFill>
              </a:rPr>
              <a:t>закупка</a:t>
            </a:r>
            <a:r>
              <a:rPr lang="ru-RU" i="1" dirty="0">
                <a:solidFill>
                  <a:schemeClr val="bg1"/>
                </a:solidFill>
              </a:rPr>
              <a:t>, сведения о которой составляют государственную тайну</a:t>
            </a:r>
            <a:r>
              <a:rPr lang="ru-RU" dirty="0">
                <a:solidFill>
                  <a:schemeClr val="bg1"/>
                </a:solidFill>
              </a:rPr>
              <a:t>;</a:t>
            </a:r>
          </a:p>
          <a:p>
            <a:pPr algn="just"/>
            <a:r>
              <a:rPr lang="ru-RU" dirty="0">
                <a:solidFill>
                  <a:schemeClr val="bg1"/>
                </a:solidFill>
              </a:rPr>
              <a:t> </a:t>
            </a:r>
            <a:r>
              <a:rPr lang="ru-RU" dirty="0" smtClean="0">
                <a:solidFill>
                  <a:schemeClr val="bg1"/>
                </a:solidFill>
              </a:rPr>
              <a:t>– </a:t>
            </a:r>
            <a:r>
              <a:rPr lang="ru-RU" i="1" dirty="0" smtClean="0">
                <a:solidFill>
                  <a:schemeClr val="bg1"/>
                </a:solidFill>
              </a:rPr>
              <a:t>закупка </a:t>
            </a:r>
            <a:r>
              <a:rPr lang="ru-RU" i="1" dirty="0">
                <a:solidFill>
                  <a:schemeClr val="bg1"/>
                </a:solidFill>
              </a:rPr>
              <a:t>в рамках реализации инвестиционных проектов</a:t>
            </a:r>
            <a:r>
              <a:rPr lang="ru-RU" dirty="0">
                <a:solidFill>
                  <a:schemeClr val="bg1"/>
                </a:solidFill>
              </a:rPr>
              <a:t>, </a:t>
            </a:r>
            <a:r>
              <a:rPr lang="ru-RU" dirty="0" smtClean="0">
                <a:solidFill>
                  <a:schemeClr val="bg1"/>
                </a:solidFill>
              </a:rPr>
              <a:t>указанных </a:t>
            </a:r>
            <a:r>
              <a:rPr lang="ru-RU" dirty="0">
                <a:solidFill>
                  <a:schemeClr val="bg1"/>
                </a:solidFill>
              </a:rPr>
              <a:t>в ч. 1 ст. 3.1 </a:t>
            </a:r>
            <a:r>
              <a:rPr lang="ru-RU" dirty="0" smtClean="0">
                <a:solidFill>
                  <a:schemeClr val="bg1"/>
                </a:solidFill>
              </a:rPr>
              <a:t>Закона, </a:t>
            </a:r>
            <a:r>
              <a:rPr lang="ru-RU" dirty="0">
                <a:solidFill>
                  <a:schemeClr val="bg1"/>
                </a:solidFill>
              </a:rPr>
              <a:t>в отношении которой </a:t>
            </a:r>
            <a:r>
              <a:rPr lang="ru-RU" dirty="0" smtClean="0">
                <a:solidFill>
                  <a:schemeClr val="bg1"/>
                </a:solidFill>
              </a:rPr>
              <a:t>Правительственной </a:t>
            </a:r>
            <a:r>
              <a:rPr lang="ru-RU" dirty="0">
                <a:solidFill>
                  <a:schemeClr val="bg1"/>
                </a:solidFill>
              </a:rPr>
              <a:t>комиссией по </a:t>
            </a:r>
            <a:r>
              <a:rPr lang="ru-RU" dirty="0" err="1">
                <a:solidFill>
                  <a:schemeClr val="bg1"/>
                </a:solidFill>
              </a:rPr>
              <a:t>импортозамещению</a:t>
            </a:r>
            <a:r>
              <a:rPr lang="ru-RU" dirty="0">
                <a:solidFill>
                  <a:schemeClr val="bg1"/>
                </a:solidFill>
              </a:rPr>
              <a:t> принято </a:t>
            </a:r>
            <a:r>
              <a:rPr lang="ru-RU" dirty="0" smtClean="0">
                <a:solidFill>
                  <a:schemeClr val="bg1"/>
                </a:solidFill>
              </a:rPr>
              <a:t>решение </a:t>
            </a:r>
            <a:r>
              <a:rPr lang="ru-RU" dirty="0">
                <a:solidFill>
                  <a:schemeClr val="bg1"/>
                </a:solidFill>
              </a:rPr>
              <a:t>о </a:t>
            </a:r>
            <a:r>
              <a:rPr lang="ru-RU" dirty="0" err="1">
                <a:solidFill>
                  <a:schemeClr val="bg1"/>
                </a:solidFill>
              </a:rPr>
              <a:t>неразмещении</a:t>
            </a:r>
            <a:r>
              <a:rPr lang="ru-RU" dirty="0">
                <a:solidFill>
                  <a:schemeClr val="bg1"/>
                </a:solidFill>
              </a:rPr>
              <a:t> информации о закупке в ЕИС;</a:t>
            </a:r>
          </a:p>
          <a:p>
            <a:pPr algn="just"/>
            <a:r>
              <a:rPr lang="ru-RU" dirty="0">
                <a:solidFill>
                  <a:schemeClr val="bg1"/>
                </a:solidFill>
              </a:rPr>
              <a:t> </a:t>
            </a:r>
            <a:r>
              <a:rPr lang="ru-RU" dirty="0" smtClean="0">
                <a:solidFill>
                  <a:schemeClr val="bg1"/>
                </a:solidFill>
              </a:rPr>
              <a:t>– </a:t>
            </a:r>
            <a:r>
              <a:rPr lang="ru-RU" i="1" dirty="0" smtClean="0">
                <a:solidFill>
                  <a:schemeClr val="bg1"/>
                </a:solidFill>
              </a:rPr>
              <a:t>закупка</a:t>
            </a:r>
            <a:r>
              <a:rPr lang="ru-RU" i="1" dirty="0">
                <a:solidFill>
                  <a:schemeClr val="bg1"/>
                </a:solidFill>
              </a:rPr>
              <a:t>, в отношении которой Правительством РФ принято решение </a:t>
            </a:r>
            <a:r>
              <a:rPr lang="ru-RU" i="1" dirty="0" smtClean="0">
                <a:solidFill>
                  <a:schemeClr val="bg1"/>
                </a:solidFill>
              </a:rPr>
              <a:t>о </a:t>
            </a:r>
            <a:r>
              <a:rPr lang="ru-RU" i="1" dirty="0" err="1">
                <a:solidFill>
                  <a:schemeClr val="bg1"/>
                </a:solidFill>
              </a:rPr>
              <a:t>неразмещении</a:t>
            </a:r>
            <a:r>
              <a:rPr lang="ru-RU" i="1" dirty="0">
                <a:solidFill>
                  <a:schemeClr val="bg1"/>
                </a:solidFill>
              </a:rPr>
              <a:t> информации в ЕИС</a:t>
            </a:r>
            <a:r>
              <a:rPr lang="ru-RU" dirty="0">
                <a:solidFill>
                  <a:schemeClr val="bg1"/>
                </a:solidFill>
              </a:rPr>
              <a:t>;</a:t>
            </a:r>
          </a:p>
          <a:p>
            <a:pPr algn="just"/>
            <a:r>
              <a:rPr lang="ru-RU" dirty="0">
                <a:solidFill>
                  <a:schemeClr val="bg1"/>
                </a:solidFill>
              </a:rPr>
              <a:t> </a:t>
            </a:r>
            <a:r>
              <a:rPr lang="ru-RU" dirty="0" smtClean="0">
                <a:solidFill>
                  <a:schemeClr val="bg1"/>
                </a:solidFill>
              </a:rPr>
              <a:t>– </a:t>
            </a:r>
            <a:r>
              <a:rPr lang="ru-RU" i="1" dirty="0" smtClean="0">
                <a:solidFill>
                  <a:schemeClr val="bg1"/>
                </a:solidFill>
              </a:rPr>
              <a:t>закупка </a:t>
            </a:r>
            <a:r>
              <a:rPr lang="ru-RU" i="1" dirty="0">
                <a:solidFill>
                  <a:schemeClr val="bg1"/>
                </a:solidFill>
              </a:rPr>
              <a:t>товаров, работ, услуг, включенных в определенные </a:t>
            </a:r>
            <a:r>
              <a:rPr lang="ru-RU" i="1" dirty="0" smtClean="0">
                <a:solidFill>
                  <a:schemeClr val="bg1"/>
                </a:solidFill>
              </a:rPr>
              <a:t>Правительством </a:t>
            </a:r>
            <a:r>
              <a:rPr lang="ru-RU" i="1" dirty="0">
                <a:solidFill>
                  <a:schemeClr val="bg1"/>
                </a:solidFill>
              </a:rPr>
              <a:t>Российской Федерации перечни</a:t>
            </a:r>
            <a:r>
              <a:rPr lang="ru-RU" dirty="0">
                <a:solidFill>
                  <a:schemeClr val="bg1"/>
                </a:solidFill>
              </a:rPr>
              <a:t> и (или) группы товаров, </a:t>
            </a:r>
            <a:r>
              <a:rPr lang="ru-RU" dirty="0" smtClean="0">
                <a:solidFill>
                  <a:schemeClr val="bg1"/>
                </a:solidFill>
              </a:rPr>
              <a:t>работ</a:t>
            </a:r>
            <a:r>
              <a:rPr lang="ru-RU" dirty="0">
                <a:solidFill>
                  <a:schemeClr val="bg1"/>
                </a:solidFill>
              </a:rPr>
              <a:t>, услуг, сведения о закупке которых не подлежат </a:t>
            </a:r>
            <a:r>
              <a:rPr lang="ru-RU" dirty="0" smtClean="0">
                <a:solidFill>
                  <a:schemeClr val="bg1"/>
                </a:solidFill>
              </a:rPr>
              <a:t>размещению в </a:t>
            </a:r>
            <a:r>
              <a:rPr lang="ru-RU" dirty="0">
                <a:solidFill>
                  <a:schemeClr val="bg1"/>
                </a:solidFill>
              </a:rPr>
              <a:t>ЕИС.</a:t>
            </a:r>
          </a:p>
        </p:txBody>
      </p:sp>
    </p:spTree>
    <p:extLst>
      <p:ext uri="{BB962C8B-B14F-4D97-AF65-F5344CB8AC3E}">
        <p14:creationId xmlns:p14="http://schemas.microsoft.com/office/powerpoint/2010/main" val="3486495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395536" y="764704"/>
            <a:ext cx="8382000" cy="5108575"/>
          </a:xfrm>
        </p:spPr>
        <p:txBody>
          <a:bodyPr/>
          <a:lstStyle/>
          <a:p>
            <a:pPr marL="0" indent="0">
              <a:buNone/>
            </a:pPr>
            <a:r>
              <a:rPr lang="ru-RU" sz="2000" b="1" u="sng" dirty="0" smtClean="0">
                <a:solidFill>
                  <a:schemeClr val="bg1"/>
                </a:solidFill>
              </a:rPr>
              <a:t>Неконкурентные  закупки </a:t>
            </a:r>
            <a:r>
              <a:rPr lang="ru-RU" sz="2000" b="1" dirty="0" smtClean="0">
                <a:solidFill>
                  <a:schemeClr val="bg1"/>
                </a:solidFill>
              </a:rPr>
              <a:t> </a:t>
            </a:r>
            <a:r>
              <a:rPr lang="ru-RU" sz="2000" dirty="0">
                <a:solidFill>
                  <a:schemeClr val="bg1"/>
                </a:solidFill>
              </a:rPr>
              <a:t>– не соответствуют </a:t>
            </a:r>
            <a:r>
              <a:rPr lang="ru-RU" sz="2000" dirty="0" smtClean="0">
                <a:solidFill>
                  <a:schemeClr val="bg1"/>
                </a:solidFill>
              </a:rPr>
              <a:t>условиям конкурентной закупки, </a:t>
            </a:r>
            <a:r>
              <a:rPr lang="ru-RU" sz="2000" dirty="0">
                <a:solidFill>
                  <a:schemeClr val="bg1"/>
                </a:solidFill>
              </a:rPr>
              <a:t>но:</a:t>
            </a:r>
          </a:p>
          <a:p>
            <a:pPr>
              <a:buFont typeface="Wingdings" panose="05000000000000000000" pitchFamily="2" charset="2"/>
              <a:buChar char="v"/>
            </a:pPr>
            <a:r>
              <a:rPr lang="ru-RU" sz="2000" dirty="0">
                <a:solidFill>
                  <a:schemeClr val="bg1"/>
                </a:solidFill>
              </a:rPr>
              <a:t>По общему правилу информация о закупке всё равно размещается в общем порядке в ЕИС</a:t>
            </a:r>
          </a:p>
          <a:p>
            <a:pPr>
              <a:buFont typeface="Wingdings" panose="05000000000000000000" pitchFamily="2" charset="2"/>
              <a:buChar char="v"/>
            </a:pPr>
            <a:r>
              <a:rPr lang="ru-RU" sz="2000" dirty="0">
                <a:solidFill>
                  <a:schemeClr val="bg1"/>
                </a:solidFill>
              </a:rPr>
              <a:t>Закупки всё равно могут иметь элемент состязательности между участниками</a:t>
            </a:r>
          </a:p>
          <a:p>
            <a:pPr marL="0" indent="0">
              <a:buNone/>
            </a:pPr>
            <a:r>
              <a:rPr lang="ru-RU" sz="2000" u="sng" dirty="0">
                <a:solidFill>
                  <a:schemeClr val="bg1"/>
                </a:solidFill>
              </a:rPr>
              <a:t>ЧЕМ МОГУТ ОТЛИЧАТЬСЯ ОТ ТОРГОВ И ДРУГ ОТ ДРУГА</a:t>
            </a:r>
            <a:r>
              <a:rPr lang="ru-RU" sz="2000" dirty="0">
                <a:solidFill>
                  <a:schemeClr val="bg1"/>
                </a:solidFill>
              </a:rPr>
              <a:t>:</a:t>
            </a:r>
          </a:p>
          <a:p>
            <a:pPr>
              <a:buFont typeface="Wingdings" panose="05000000000000000000" pitchFamily="2" charset="2"/>
              <a:buChar char="v"/>
            </a:pPr>
            <a:r>
              <a:rPr lang="ru-RU" sz="2000" dirty="0">
                <a:solidFill>
                  <a:schemeClr val="bg1"/>
                </a:solidFill>
              </a:rPr>
              <a:t>Сроки подачи заявок</a:t>
            </a:r>
          </a:p>
          <a:p>
            <a:pPr>
              <a:buFont typeface="Wingdings" panose="05000000000000000000" pitchFamily="2" charset="2"/>
              <a:buChar char="v"/>
            </a:pPr>
            <a:r>
              <a:rPr lang="ru-RU" sz="2000" dirty="0">
                <a:solidFill>
                  <a:schemeClr val="bg1"/>
                </a:solidFill>
              </a:rPr>
              <a:t>Требования к участникам закупок, к составу заявок (более упрощённые по сравнению с торгами)</a:t>
            </a:r>
          </a:p>
          <a:p>
            <a:pPr>
              <a:buFont typeface="Wingdings" panose="05000000000000000000" pitchFamily="2" charset="2"/>
              <a:buChar char="v"/>
            </a:pPr>
            <a:r>
              <a:rPr lang="ru-RU" sz="2000" dirty="0">
                <a:solidFill>
                  <a:schemeClr val="bg1"/>
                </a:solidFill>
              </a:rPr>
              <a:t>Критерии оценки заявок, их значимость</a:t>
            </a:r>
          </a:p>
          <a:p>
            <a:pPr>
              <a:buFont typeface="Wingdings" panose="05000000000000000000" pitchFamily="2" charset="2"/>
              <a:buChar char="v"/>
            </a:pPr>
            <a:r>
              <a:rPr lang="ru-RU" sz="2000" dirty="0">
                <a:solidFill>
                  <a:schemeClr val="bg1"/>
                </a:solidFill>
              </a:rPr>
              <a:t>Многоэтапные процедуры</a:t>
            </a:r>
            <a:r>
              <a:rPr lang="ru-RU" sz="2000" dirty="0" smtClean="0">
                <a:solidFill>
                  <a:schemeClr val="bg1"/>
                </a:solidFill>
              </a:rPr>
              <a:t>, ПКО</a:t>
            </a:r>
            <a:r>
              <a:rPr lang="ru-RU" sz="2000" dirty="0">
                <a:solidFill>
                  <a:schemeClr val="bg1"/>
                </a:solidFill>
              </a:rPr>
              <a:t>, переторжки</a:t>
            </a:r>
          </a:p>
          <a:p>
            <a:pPr>
              <a:buFont typeface="Wingdings" panose="05000000000000000000" pitchFamily="2" charset="2"/>
              <a:buChar char="v"/>
            </a:pPr>
            <a:r>
              <a:rPr lang="ru-RU" sz="2000" dirty="0">
                <a:solidFill>
                  <a:schemeClr val="bg1"/>
                </a:solidFill>
              </a:rPr>
              <a:t>Условия применения</a:t>
            </a:r>
          </a:p>
          <a:p>
            <a:pPr marL="0" indent="0">
              <a:buNone/>
            </a:pPr>
            <a:r>
              <a:rPr lang="ru-RU" sz="2000" u="sng" dirty="0">
                <a:solidFill>
                  <a:schemeClr val="bg1"/>
                </a:solidFill>
              </a:rPr>
              <a:t>Варианты названий</a:t>
            </a:r>
            <a:r>
              <a:rPr lang="ru-RU" sz="2000" dirty="0">
                <a:solidFill>
                  <a:schemeClr val="bg1"/>
                </a:solidFill>
              </a:rPr>
              <a:t>: </a:t>
            </a:r>
          </a:p>
          <a:p>
            <a:pPr>
              <a:buFont typeface="Wingdings" panose="05000000000000000000" pitchFamily="2" charset="2"/>
              <a:buChar char="§"/>
            </a:pPr>
            <a:r>
              <a:rPr lang="ru-RU" sz="2000" dirty="0">
                <a:solidFill>
                  <a:schemeClr val="bg1"/>
                </a:solidFill>
              </a:rPr>
              <a:t>Запрос оферт, Приглашение делать оферты, Тендер и проч. </a:t>
            </a:r>
          </a:p>
          <a:p>
            <a:endParaRPr lang="ru-RU" sz="2000" dirty="0">
              <a:solidFill>
                <a:schemeClr val="bg1"/>
              </a:solidFill>
            </a:endParaRPr>
          </a:p>
        </p:txBody>
      </p:sp>
    </p:spTree>
    <p:extLst>
      <p:ext uri="{BB962C8B-B14F-4D97-AF65-F5344CB8AC3E}">
        <p14:creationId xmlns:p14="http://schemas.microsoft.com/office/powerpoint/2010/main" val="155416406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611560" y="476672"/>
            <a:ext cx="8021960" cy="5400600"/>
          </a:xfrm>
        </p:spPr>
        <p:txBody>
          <a:bodyPr/>
          <a:lstStyle/>
          <a:p>
            <a:pPr marL="0" indent="0">
              <a:buNone/>
            </a:pPr>
            <a:r>
              <a:rPr lang="ru-RU" sz="2000" u="sng" dirty="0">
                <a:solidFill>
                  <a:schemeClr val="bg1"/>
                </a:solidFill>
              </a:rPr>
              <a:t>Стандарт осуществления закупочной деятельности ФАС России</a:t>
            </a:r>
            <a:r>
              <a:rPr lang="ru-RU" sz="2000" dirty="0">
                <a:solidFill>
                  <a:schemeClr val="bg1"/>
                </a:solidFill>
              </a:rPr>
              <a:t>: </a:t>
            </a:r>
            <a:endParaRPr lang="ru-RU" sz="2000" dirty="0" smtClean="0">
              <a:solidFill>
                <a:schemeClr val="bg1"/>
              </a:solidFill>
            </a:endParaRPr>
          </a:p>
          <a:p>
            <a:pPr>
              <a:buFontTx/>
              <a:buChar char="-"/>
            </a:pPr>
            <a:r>
              <a:rPr lang="ru-RU" sz="2000" dirty="0" smtClean="0">
                <a:solidFill>
                  <a:schemeClr val="bg1"/>
                </a:solidFill>
              </a:rPr>
              <a:t>Заказчикам </a:t>
            </a:r>
            <a:r>
              <a:rPr lang="ru-RU" sz="2000" dirty="0">
                <a:solidFill>
                  <a:schemeClr val="bg1"/>
                </a:solidFill>
              </a:rPr>
              <a:t>следует </a:t>
            </a:r>
            <a:r>
              <a:rPr lang="ru-RU" sz="2000" dirty="0" smtClean="0">
                <a:solidFill>
                  <a:schemeClr val="bg1"/>
                </a:solidFill>
              </a:rPr>
              <a:t>избегать установления </a:t>
            </a:r>
            <a:r>
              <a:rPr lang="ru-RU" sz="2000" dirty="0">
                <a:solidFill>
                  <a:schemeClr val="bg1"/>
                </a:solidFill>
              </a:rPr>
              <a:t>в </a:t>
            </a:r>
            <a:r>
              <a:rPr lang="ru-RU" sz="2000" dirty="0" smtClean="0">
                <a:solidFill>
                  <a:schemeClr val="bg1"/>
                </a:solidFill>
              </a:rPr>
              <a:t>Положении о закупке способов </a:t>
            </a:r>
            <a:r>
              <a:rPr lang="ru-RU" sz="2000" dirty="0">
                <a:solidFill>
                  <a:schemeClr val="bg1"/>
                </a:solidFill>
              </a:rPr>
              <a:t>закупки отличных по названиям и срокам проведения, </a:t>
            </a:r>
            <a:r>
              <a:rPr lang="ru-RU" sz="2000" dirty="0" smtClean="0">
                <a:solidFill>
                  <a:schemeClr val="bg1"/>
                </a:solidFill>
              </a:rPr>
              <a:t>но аналогичных </a:t>
            </a:r>
            <a:r>
              <a:rPr lang="ru-RU" sz="2000" dirty="0">
                <a:solidFill>
                  <a:schemeClr val="bg1"/>
                </a:solidFill>
              </a:rPr>
              <a:t>формам проведения конкурсных или аукционных </a:t>
            </a:r>
            <a:r>
              <a:rPr lang="ru-RU" sz="2000" dirty="0" smtClean="0">
                <a:solidFill>
                  <a:schemeClr val="bg1"/>
                </a:solidFill>
              </a:rPr>
              <a:t>процедур</a:t>
            </a:r>
          </a:p>
          <a:p>
            <a:pPr marL="0" indent="0">
              <a:buNone/>
            </a:pPr>
            <a:r>
              <a:rPr lang="ru-RU" sz="2000" u="sng" dirty="0" smtClean="0">
                <a:solidFill>
                  <a:schemeClr val="bg1"/>
                </a:solidFill>
              </a:rPr>
              <a:t>Постановление </a:t>
            </a:r>
            <a:r>
              <a:rPr lang="ru-RU" sz="2000" u="sng" dirty="0">
                <a:solidFill>
                  <a:schemeClr val="bg1"/>
                </a:solidFill>
              </a:rPr>
              <a:t>двенадцатого арбитражного апелляционного суда от 21.02.2019 №</a:t>
            </a:r>
            <a:r>
              <a:rPr lang="ru-RU" sz="2000" u="sng" dirty="0" smtClean="0">
                <a:solidFill>
                  <a:schemeClr val="bg1"/>
                </a:solidFill>
              </a:rPr>
              <a:t>А12-36504/2018</a:t>
            </a:r>
            <a:r>
              <a:rPr lang="ru-RU" sz="2000" dirty="0" smtClean="0">
                <a:solidFill>
                  <a:schemeClr val="bg1"/>
                </a:solidFill>
              </a:rPr>
              <a:t>:</a:t>
            </a:r>
          </a:p>
          <a:p>
            <a:pPr>
              <a:buFontTx/>
              <a:buChar char="-"/>
            </a:pPr>
            <a:r>
              <a:rPr lang="ru-RU" sz="2000" dirty="0" smtClean="0">
                <a:solidFill>
                  <a:schemeClr val="bg1"/>
                </a:solidFill>
              </a:rPr>
              <a:t>нельзя </a:t>
            </a:r>
            <a:r>
              <a:rPr lang="ru-RU" sz="2000" dirty="0">
                <a:solidFill>
                  <a:schemeClr val="bg1"/>
                </a:solidFill>
              </a:rPr>
              <a:t>считать неконкурентной закупку, отвечающую условиям </a:t>
            </a:r>
            <a:r>
              <a:rPr lang="ru-RU" sz="2000" dirty="0" err="1">
                <a:solidFill>
                  <a:schemeClr val="bg1"/>
                </a:solidFill>
              </a:rPr>
              <a:t>конкурентности</a:t>
            </a:r>
            <a:r>
              <a:rPr lang="ru-RU" sz="2000" dirty="0">
                <a:solidFill>
                  <a:schemeClr val="bg1"/>
                </a:solidFill>
              </a:rPr>
              <a:t> по ч.3 ст.3</a:t>
            </a:r>
          </a:p>
        </p:txBody>
      </p:sp>
    </p:spTree>
    <p:extLst>
      <p:ext uri="{BB962C8B-B14F-4D97-AF65-F5344CB8AC3E}">
        <p14:creationId xmlns:p14="http://schemas.microsoft.com/office/powerpoint/2010/main" val="113207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886397"/>
          </a:xfrm>
        </p:spPr>
        <p:txBody>
          <a:bodyPr>
            <a:normAutofit fontScale="90000"/>
          </a:bodyPr>
          <a:lstStyle/>
          <a:p>
            <a:pPr algn="ctr"/>
            <a:r>
              <a:rPr lang="ru-RU" sz="3200" b="1" dirty="0">
                <a:effectLst/>
              </a:rPr>
              <a:t>ПОРЯДОК ОЦЕНКИ ЗАЯВОК ПРИ ПРОВЕДЕНИИ </a:t>
            </a:r>
            <a:r>
              <a:rPr lang="ru-RU" sz="3200" b="1" dirty="0" smtClean="0">
                <a:effectLst/>
              </a:rPr>
              <a:t>ЗАКУПОК</a:t>
            </a:r>
            <a:endParaRPr lang="ru-RU" sz="3200" dirty="0"/>
          </a:p>
        </p:txBody>
      </p:sp>
      <p:sp>
        <p:nvSpPr>
          <p:cNvPr id="3" name="Текст 2"/>
          <p:cNvSpPr>
            <a:spLocks noGrp="1"/>
          </p:cNvSpPr>
          <p:nvPr>
            <p:ph type="body" sz="quarter" idx="10"/>
          </p:nvPr>
        </p:nvSpPr>
        <p:spPr>
          <a:xfrm>
            <a:off x="381000" y="1411552"/>
            <a:ext cx="8382000" cy="4136517"/>
          </a:xfrm>
        </p:spPr>
        <p:txBody>
          <a:bodyPr>
            <a:normAutofit lnSpcReduction="10000"/>
          </a:bodyPr>
          <a:lstStyle/>
          <a:p>
            <a:r>
              <a:rPr lang="ru-RU" sz="2400" dirty="0" smtClean="0">
                <a:solidFill>
                  <a:schemeClr val="bg1"/>
                </a:solidFill>
              </a:rPr>
              <a:t>Закон N </a:t>
            </a:r>
            <a:r>
              <a:rPr lang="ru-RU" sz="2400" dirty="0">
                <a:solidFill>
                  <a:schemeClr val="bg1"/>
                </a:solidFill>
              </a:rPr>
              <a:t>223-ФЗ </a:t>
            </a:r>
            <a:r>
              <a:rPr lang="ru-RU" sz="2400" dirty="0" smtClean="0">
                <a:solidFill>
                  <a:schemeClr val="bg1"/>
                </a:solidFill>
              </a:rPr>
              <a:t>обязывает </a:t>
            </a:r>
            <a:r>
              <a:rPr lang="ru-RU" sz="2400" dirty="0">
                <a:solidFill>
                  <a:schemeClr val="bg1"/>
                </a:solidFill>
              </a:rPr>
              <a:t>заказчиков раскрывать в закупочной документации критерии и порядок оценки заявок. </a:t>
            </a:r>
            <a:endParaRPr lang="ru-RU" sz="2400" dirty="0" smtClean="0">
              <a:solidFill>
                <a:schemeClr val="bg1"/>
              </a:solidFill>
            </a:endParaRPr>
          </a:p>
          <a:p>
            <a:r>
              <a:rPr lang="ru-RU" sz="2400" dirty="0" smtClean="0">
                <a:solidFill>
                  <a:schemeClr val="bg1"/>
                </a:solidFill>
              </a:rPr>
              <a:t>При </a:t>
            </a:r>
            <a:r>
              <a:rPr lang="ru-RU" sz="2400" dirty="0">
                <a:solidFill>
                  <a:schemeClr val="bg1"/>
                </a:solidFill>
              </a:rPr>
              <a:t>этом самим Законом не предусмотрен исчерпывающий перечень критериев, которые могут быть использованы заказчиками с учетом специфики их финансово-хозяйственной деятельности, требования к ним, также не предусмотрен диапазон значимостей данных критериев. </a:t>
            </a:r>
            <a:endParaRPr lang="ru-RU" sz="2400" dirty="0" smtClean="0">
              <a:solidFill>
                <a:schemeClr val="bg1"/>
              </a:solidFill>
            </a:endParaRPr>
          </a:p>
          <a:p>
            <a:r>
              <a:rPr lang="ru-RU" sz="2400" dirty="0" smtClean="0">
                <a:solidFill>
                  <a:schemeClr val="bg1"/>
                </a:solidFill>
              </a:rPr>
              <a:t>В </a:t>
            </a:r>
            <a:r>
              <a:rPr lang="ru-RU" sz="2400" dirty="0">
                <a:solidFill>
                  <a:schemeClr val="bg1"/>
                </a:solidFill>
              </a:rPr>
              <a:t>связи с этим заказчик самостоятельно в документации определяет критерии оценки, их значимость, а также порядок проведения такой оценки с учетом разновидностей закупок.</a:t>
            </a:r>
          </a:p>
        </p:txBody>
      </p:sp>
    </p:spTree>
    <p:extLst>
      <p:ext uri="{BB962C8B-B14F-4D97-AF65-F5344CB8AC3E}">
        <p14:creationId xmlns:p14="http://schemas.microsoft.com/office/powerpoint/2010/main" val="87075399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467544" y="476672"/>
            <a:ext cx="8136904" cy="5351016"/>
          </a:xfrm>
        </p:spPr>
        <p:txBody>
          <a:bodyPr>
            <a:normAutofit lnSpcReduction="10000"/>
          </a:bodyPr>
          <a:lstStyle/>
          <a:p>
            <a:r>
              <a:rPr lang="ru-RU" sz="2400" dirty="0">
                <a:solidFill>
                  <a:schemeClr val="bg1"/>
                </a:solidFill>
              </a:rPr>
              <a:t>Отсутствие прозрачного и открытого порядка оценки заявок, что в свою очередь приводит к "несправедливому" определению победителя закупки, - один из часто встречающихся доводов, обжалуемых в антимонопольном органе</a:t>
            </a:r>
            <a:r>
              <a:rPr lang="ru-RU" sz="2400" dirty="0" smtClean="0">
                <a:solidFill>
                  <a:schemeClr val="bg1"/>
                </a:solidFill>
              </a:rPr>
              <a:t>.</a:t>
            </a:r>
          </a:p>
          <a:p>
            <a:r>
              <a:rPr lang="ru-RU" sz="2400" dirty="0">
                <a:solidFill>
                  <a:schemeClr val="bg1"/>
                </a:solidFill>
              </a:rPr>
              <a:t>В большинстве случаев в закупочной документации заказчика преобладают субъективные критерии, присвоение баллов по которым полностью зависит от мнений членов закупочной комиссии заказчика или экспертов. Уповать в таком случае на объективность, независимость и беспристрастность оценки, определившей "лучшую" заявку, не представляется возможным</a:t>
            </a:r>
            <a:r>
              <a:rPr lang="ru-RU" sz="2400" dirty="0" smtClean="0">
                <a:solidFill>
                  <a:schemeClr val="bg1"/>
                </a:solidFill>
              </a:rPr>
              <a:t>.</a:t>
            </a:r>
          </a:p>
          <a:p>
            <a:r>
              <a:rPr lang="ru-RU" sz="2400" dirty="0">
                <a:solidFill>
                  <a:schemeClr val="bg1"/>
                </a:solidFill>
              </a:rPr>
              <a:t>О</a:t>
            </a:r>
            <a:r>
              <a:rPr lang="ru-RU" sz="2400" dirty="0" smtClean="0">
                <a:solidFill>
                  <a:schemeClr val="bg1"/>
                </a:solidFill>
              </a:rPr>
              <a:t>тсутствие </a:t>
            </a:r>
            <a:r>
              <a:rPr lang="ru-RU" sz="2400" dirty="0">
                <a:solidFill>
                  <a:schemeClr val="bg1"/>
                </a:solidFill>
              </a:rPr>
              <a:t>методики оценки при проведении закупок приводит к </a:t>
            </a:r>
            <a:r>
              <a:rPr lang="ru-RU" sz="2400" dirty="0" smtClean="0">
                <a:solidFill>
                  <a:schemeClr val="bg1"/>
                </a:solidFill>
              </a:rPr>
              <a:t>ограничению участников закупки.</a:t>
            </a:r>
          </a:p>
          <a:p>
            <a:pPr marL="0" indent="0">
              <a:buNone/>
            </a:pPr>
            <a:endParaRPr lang="ru-RU" sz="2400" dirty="0"/>
          </a:p>
        </p:txBody>
      </p:sp>
    </p:spTree>
    <p:extLst>
      <p:ext uri="{BB962C8B-B14F-4D97-AF65-F5344CB8AC3E}">
        <p14:creationId xmlns:p14="http://schemas.microsoft.com/office/powerpoint/2010/main" val="170703479"/>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382000" cy="1152128"/>
          </a:xfrm>
        </p:spPr>
        <p:txBody>
          <a:bodyPr>
            <a:noAutofit/>
          </a:bodyPr>
          <a:lstStyle/>
          <a:p>
            <a:pPr algn="ctr"/>
            <a:r>
              <a:rPr lang="ru-RU" sz="2400" i="1" dirty="0"/>
              <a:t>5. Порядок оценки и сопоставления заявок на участие в </a:t>
            </a:r>
            <a:r>
              <a:rPr lang="ru-RU" sz="2400" i="1" dirty="0" smtClean="0"/>
              <a:t>закупке </a:t>
            </a:r>
            <a:br>
              <a:rPr lang="ru-RU" sz="2400" i="1" dirty="0" smtClean="0"/>
            </a:br>
            <a:r>
              <a:rPr lang="ru-RU" sz="2400" i="1" dirty="0" smtClean="0"/>
              <a:t>(из стандарта осуществления закупочной деятельности)</a:t>
            </a:r>
            <a:endParaRPr lang="ru-RU" sz="2400" dirty="0"/>
          </a:p>
        </p:txBody>
      </p:sp>
      <p:sp>
        <p:nvSpPr>
          <p:cNvPr id="3" name="Текст 2"/>
          <p:cNvSpPr>
            <a:spLocks noGrp="1"/>
          </p:cNvSpPr>
          <p:nvPr>
            <p:ph type="body" sz="quarter" idx="10"/>
          </p:nvPr>
        </p:nvSpPr>
        <p:spPr>
          <a:xfrm>
            <a:off x="381000" y="1411552"/>
            <a:ext cx="8382000" cy="5152180"/>
          </a:xfrm>
        </p:spPr>
        <p:txBody>
          <a:bodyPr/>
          <a:lstStyle/>
          <a:p>
            <a:pPr marL="0" indent="0" algn="just">
              <a:buNone/>
            </a:pPr>
            <a:r>
              <a:rPr lang="ru-RU" sz="1800" dirty="0">
                <a:solidFill>
                  <a:schemeClr val="bg1"/>
                </a:solidFill>
              </a:rPr>
              <a:t>Законом о закупках установлено, что в документации о </a:t>
            </a:r>
            <a:r>
              <a:rPr lang="ru-RU" sz="1800" dirty="0" smtClean="0">
                <a:solidFill>
                  <a:schemeClr val="bg1"/>
                </a:solidFill>
              </a:rPr>
              <a:t>закупке заказчикам </a:t>
            </a:r>
            <a:r>
              <a:rPr lang="ru-RU" sz="1800" dirty="0">
                <a:solidFill>
                  <a:schemeClr val="bg1"/>
                </a:solidFill>
              </a:rPr>
              <a:t>необходимо указать, в том числе критерии оценки </a:t>
            </a:r>
            <a:r>
              <a:rPr lang="ru-RU" sz="1800" dirty="0" smtClean="0">
                <a:solidFill>
                  <a:schemeClr val="bg1"/>
                </a:solidFill>
              </a:rPr>
              <a:t>и сопоставления </a:t>
            </a:r>
            <a:r>
              <a:rPr lang="ru-RU" sz="1800" dirty="0">
                <a:solidFill>
                  <a:schemeClr val="bg1"/>
                </a:solidFill>
              </a:rPr>
              <a:t>заявок на участие в закупке, а также порядок оценки </a:t>
            </a:r>
            <a:r>
              <a:rPr lang="ru-RU" sz="1800" dirty="0" smtClean="0">
                <a:solidFill>
                  <a:schemeClr val="bg1"/>
                </a:solidFill>
              </a:rPr>
              <a:t>и сопоставления </a:t>
            </a:r>
            <a:r>
              <a:rPr lang="ru-RU" sz="1800" dirty="0">
                <a:solidFill>
                  <a:schemeClr val="bg1"/>
                </a:solidFill>
              </a:rPr>
              <a:t>заявок на участие в закупке.</a:t>
            </a:r>
          </a:p>
          <a:p>
            <a:pPr marL="0" indent="0" algn="just">
              <a:buNone/>
            </a:pPr>
            <a:r>
              <a:rPr lang="ru-RU" sz="1800" dirty="0">
                <a:solidFill>
                  <a:schemeClr val="bg1"/>
                </a:solidFill>
              </a:rPr>
              <a:t>При установлении порядка оценки и сопоставления заявок </a:t>
            </a:r>
            <a:r>
              <a:rPr lang="ru-RU" sz="1800" dirty="0" smtClean="0">
                <a:solidFill>
                  <a:schemeClr val="bg1"/>
                </a:solidFill>
              </a:rPr>
              <a:t>следует устанавливать </a:t>
            </a:r>
            <a:r>
              <a:rPr lang="ru-RU" sz="1800" b="1" dirty="0">
                <a:solidFill>
                  <a:schemeClr val="bg1"/>
                </a:solidFill>
              </a:rPr>
              <a:t>критерии</a:t>
            </a:r>
            <a:r>
              <a:rPr lang="ru-RU" sz="1800" dirty="0">
                <a:solidFill>
                  <a:schemeClr val="bg1"/>
                </a:solidFill>
              </a:rPr>
              <a:t>, а также </a:t>
            </a:r>
            <a:r>
              <a:rPr lang="ru-RU" sz="1800" b="1" dirty="0">
                <a:solidFill>
                  <a:schemeClr val="bg1"/>
                </a:solidFill>
              </a:rPr>
              <a:t>их содержание</a:t>
            </a:r>
            <a:r>
              <a:rPr lang="ru-RU" sz="1800" dirty="0">
                <a:solidFill>
                  <a:schemeClr val="bg1"/>
                </a:solidFill>
              </a:rPr>
              <a:t>, </a:t>
            </a:r>
            <a:r>
              <a:rPr lang="ru-RU" sz="1800" b="1" dirty="0">
                <a:solidFill>
                  <a:schemeClr val="bg1"/>
                </a:solidFill>
              </a:rPr>
              <a:t>вес каждого </a:t>
            </a:r>
            <a:r>
              <a:rPr lang="ru-RU" sz="1800" b="1" dirty="0" smtClean="0">
                <a:solidFill>
                  <a:schemeClr val="bg1"/>
                </a:solidFill>
              </a:rPr>
              <a:t>критерия </a:t>
            </a:r>
            <a:r>
              <a:rPr lang="ru-RU" sz="1800" dirty="0" smtClean="0">
                <a:solidFill>
                  <a:schemeClr val="bg1"/>
                </a:solidFill>
              </a:rPr>
              <a:t>оценки </a:t>
            </a:r>
            <a:r>
              <a:rPr lang="ru-RU" sz="1800" dirty="0">
                <a:solidFill>
                  <a:schemeClr val="bg1"/>
                </a:solidFill>
              </a:rPr>
              <a:t>в совокупности критериев оценки, установленных в документации </a:t>
            </a:r>
            <a:r>
              <a:rPr lang="ru-RU" sz="1800" dirty="0" smtClean="0">
                <a:solidFill>
                  <a:schemeClr val="bg1"/>
                </a:solidFill>
              </a:rPr>
              <a:t>о закупке</a:t>
            </a:r>
            <a:r>
              <a:rPr lang="ru-RU" sz="1800" dirty="0">
                <a:solidFill>
                  <a:schemeClr val="bg1"/>
                </a:solidFill>
              </a:rPr>
              <a:t>, </a:t>
            </a:r>
            <a:r>
              <a:rPr lang="ru-RU" sz="1800" b="1" dirty="0">
                <a:solidFill>
                  <a:schemeClr val="bg1"/>
                </a:solidFill>
              </a:rPr>
              <a:t>оценку в баллах</a:t>
            </a:r>
            <a:r>
              <a:rPr lang="ru-RU" sz="1800" dirty="0">
                <a:solidFill>
                  <a:schemeClr val="bg1"/>
                </a:solidFill>
              </a:rPr>
              <a:t>, получаемых участником закупки по </a:t>
            </a:r>
            <a:r>
              <a:rPr lang="ru-RU" sz="1800" dirty="0" smtClean="0">
                <a:solidFill>
                  <a:schemeClr val="bg1"/>
                </a:solidFill>
              </a:rPr>
              <a:t>результатам оценки </a:t>
            </a:r>
            <a:r>
              <a:rPr lang="ru-RU" sz="1800" dirty="0">
                <a:solidFill>
                  <a:schemeClr val="bg1"/>
                </a:solidFill>
              </a:rPr>
              <a:t>по каждому критерию оценки, </a:t>
            </a:r>
            <a:r>
              <a:rPr lang="ru-RU" sz="1800" b="1" dirty="0">
                <a:solidFill>
                  <a:schemeClr val="bg1"/>
                </a:solidFill>
              </a:rPr>
              <a:t>порядок расчета итогового рейтинга </a:t>
            </a:r>
            <a:r>
              <a:rPr lang="ru-RU" sz="1800" dirty="0" smtClean="0">
                <a:solidFill>
                  <a:schemeClr val="bg1"/>
                </a:solidFill>
              </a:rPr>
              <a:t>по каждой </a:t>
            </a:r>
            <a:r>
              <a:rPr lang="ru-RU" sz="1800" dirty="0">
                <a:solidFill>
                  <a:schemeClr val="bg1"/>
                </a:solidFill>
              </a:rPr>
              <a:t>заявке, </a:t>
            </a:r>
            <a:r>
              <a:rPr lang="ru-RU" sz="1800" b="1" dirty="0">
                <a:solidFill>
                  <a:schemeClr val="bg1"/>
                </a:solidFill>
              </a:rPr>
              <a:t>иные параметры</a:t>
            </a:r>
            <a:r>
              <a:rPr lang="ru-RU" sz="1800" dirty="0">
                <a:solidFill>
                  <a:schemeClr val="bg1"/>
                </a:solidFill>
              </a:rPr>
              <a:t>, необходимые для выявления </a:t>
            </a:r>
            <a:r>
              <a:rPr lang="ru-RU" sz="1800" dirty="0" smtClean="0">
                <a:solidFill>
                  <a:schemeClr val="bg1"/>
                </a:solidFill>
              </a:rPr>
              <a:t>лучших условий </a:t>
            </a:r>
            <a:r>
              <a:rPr lang="ru-RU" sz="1800" dirty="0">
                <a:solidFill>
                  <a:schemeClr val="bg1"/>
                </a:solidFill>
              </a:rPr>
              <a:t>исполнения договора, предлагаемых участниками закупки.</a:t>
            </a:r>
          </a:p>
          <a:p>
            <a:pPr marL="0" indent="0" algn="just">
              <a:buNone/>
            </a:pPr>
            <a:r>
              <a:rPr lang="ru-RU" sz="1800" dirty="0" smtClean="0">
                <a:solidFill>
                  <a:schemeClr val="bg1"/>
                </a:solidFill>
              </a:rPr>
              <a:t>Кроме того, необходимо учитывать, что </a:t>
            </a:r>
            <a:r>
              <a:rPr lang="ru-RU" sz="1800" b="1" dirty="0" smtClean="0">
                <a:solidFill>
                  <a:schemeClr val="bg1"/>
                </a:solidFill>
              </a:rPr>
              <a:t>предметом оценки могут служить только параметры, связанные с предметом закупки</a:t>
            </a:r>
            <a:r>
              <a:rPr lang="ru-RU" sz="1800" dirty="0" smtClean="0">
                <a:solidFill>
                  <a:schemeClr val="bg1"/>
                </a:solidFill>
              </a:rPr>
              <a:t>. С </a:t>
            </a:r>
            <a:r>
              <a:rPr lang="ru-RU" sz="1800" dirty="0">
                <a:solidFill>
                  <a:schemeClr val="bg1"/>
                </a:solidFill>
              </a:rPr>
              <a:t>целью повышения прозрачности проводимых закупок, </a:t>
            </a:r>
            <a:r>
              <a:rPr lang="ru-RU" sz="1800" dirty="0" smtClean="0">
                <a:solidFill>
                  <a:schemeClr val="bg1"/>
                </a:solidFill>
              </a:rPr>
              <a:t>получения объективно </a:t>
            </a:r>
            <a:r>
              <a:rPr lang="ru-RU" sz="1800" dirty="0">
                <a:solidFill>
                  <a:schemeClr val="bg1"/>
                </a:solidFill>
              </a:rPr>
              <a:t>качественного результата процедуры закупки в порядке оценки </a:t>
            </a:r>
            <a:r>
              <a:rPr lang="ru-RU" sz="1800" dirty="0" smtClean="0">
                <a:solidFill>
                  <a:schemeClr val="bg1"/>
                </a:solidFill>
              </a:rPr>
              <a:t>и сопоставления </a:t>
            </a:r>
            <a:r>
              <a:rPr lang="ru-RU" sz="1800" dirty="0">
                <a:solidFill>
                  <a:schemeClr val="bg1"/>
                </a:solidFill>
              </a:rPr>
              <a:t>заявок на участие в закупке </a:t>
            </a:r>
            <a:r>
              <a:rPr lang="ru-RU" sz="1800" b="1" dirty="0">
                <a:solidFill>
                  <a:schemeClr val="bg1"/>
                </a:solidFill>
              </a:rPr>
              <a:t>необходимо определить </a:t>
            </a:r>
            <a:r>
              <a:rPr lang="ru-RU" sz="1800" b="1" dirty="0" smtClean="0">
                <a:solidFill>
                  <a:schemeClr val="bg1"/>
                </a:solidFill>
              </a:rPr>
              <a:t>формулу расчета </a:t>
            </a:r>
            <a:r>
              <a:rPr lang="ru-RU" sz="1800" b="1" dirty="0">
                <a:solidFill>
                  <a:schemeClr val="bg1"/>
                </a:solidFill>
              </a:rPr>
              <a:t>баллов</a:t>
            </a:r>
            <a:r>
              <a:rPr lang="ru-RU" sz="1800" dirty="0">
                <a:solidFill>
                  <a:schemeClr val="bg1"/>
                </a:solidFill>
              </a:rPr>
              <a:t> в зависимости от конкретных предложений </a:t>
            </a:r>
            <a:r>
              <a:rPr lang="ru-RU" sz="1800" dirty="0" smtClean="0">
                <a:solidFill>
                  <a:schemeClr val="bg1"/>
                </a:solidFill>
              </a:rPr>
              <a:t>участника закупки </a:t>
            </a:r>
            <a:r>
              <a:rPr lang="ru-RU" sz="1800" dirty="0">
                <a:solidFill>
                  <a:schemeClr val="bg1"/>
                </a:solidFill>
              </a:rPr>
              <a:t>по условиям договора, позволяющую осуществить пропорциональное начисление баллов в зависимости от степени предпочтительности предложений участников закупки.</a:t>
            </a:r>
            <a:endParaRPr lang="ru-RU" sz="1800" dirty="0" smtClean="0">
              <a:solidFill>
                <a:schemeClr val="bg1"/>
              </a:solidFill>
            </a:endParaRPr>
          </a:p>
          <a:p>
            <a:pPr marL="0" indent="0" algn="just">
              <a:buNone/>
            </a:pPr>
            <a:endParaRPr lang="ru-RU" sz="1800" dirty="0"/>
          </a:p>
        </p:txBody>
      </p:sp>
    </p:spTree>
    <p:extLst>
      <p:ext uri="{BB962C8B-B14F-4D97-AF65-F5344CB8AC3E}">
        <p14:creationId xmlns:p14="http://schemas.microsoft.com/office/powerpoint/2010/main" val="241317347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Autofit/>
          </a:bodyPr>
          <a:lstStyle/>
          <a:p>
            <a:pPr algn="ctr"/>
            <a:r>
              <a:rPr lang="ru-RU" sz="2400" b="1" u="sng" dirty="0" smtClean="0">
                <a:effectLst/>
              </a:rPr>
              <a:t>Цели регулирования Закона</a:t>
            </a:r>
            <a:endParaRPr lang="ru-RU" sz="2400" b="1" dirty="0"/>
          </a:p>
        </p:txBody>
      </p:sp>
      <p:sp>
        <p:nvSpPr>
          <p:cNvPr id="3" name="Текст 2"/>
          <p:cNvSpPr>
            <a:spLocks noGrp="1"/>
          </p:cNvSpPr>
          <p:nvPr>
            <p:ph type="body" sz="quarter" idx="10"/>
          </p:nvPr>
        </p:nvSpPr>
        <p:spPr>
          <a:xfrm>
            <a:off x="381000" y="1052736"/>
            <a:ext cx="8382000" cy="5616624"/>
          </a:xfrm>
        </p:spPr>
        <p:txBody>
          <a:bodyPr>
            <a:normAutofit/>
          </a:bodyPr>
          <a:lstStyle/>
          <a:p>
            <a:pPr>
              <a:buFont typeface="Wingdings" panose="05000000000000000000" pitchFamily="2" charset="2"/>
              <a:buChar char="Ø"/>
            </a:pPr>
            <a:r>
              <a:rPr lang="ru-RU" sz="2400" b="1" dirty="0">
                <a:solidFill>
                  <a:schemeClr val="bg1"/>
                </a:solidFill>
              </a:rPr>
              <a:t>обеспечение единства экономического </a:t>
            </a:r>
            <a:r>
              <a:rPr lang="ru-RU" sz="2400" b="1" dirty="0" smtClean="0">
                <a:solidFill>
                  <a:schemeClr val="bg1"/>
                </a:solidFill>
              </a:rPr>
              <a:t>пространства</a:t>
            </a:r>
            <a:endParaRPr lang="ru-RU" sz="2400" dirty="0" smtClean="0">
              <a:solidFill>
                <a:schemeClr val="bg1"/>
              </a:solidFill>
            </a:endParaRPr>
          </a:p>
          <a:p>
            <a:pPr>
              <a:buFont typeface="Wingdings" panose="05000000000000000000" pitchFamily="2" charset="2"/>
              <a:buChar char="Ø"/>
            </a:pPr>
            <a:r>
              <a:rPr lang="ru-RU" sz="2400" dirty="0" smtClean="0">
                <a:solidFill>
                  <a:schemeClr val="bg1"/>
                </a:solidFill>
              </a:rPr>
              <a:t> </a:t>
            </a:r>
            <a:r>
              <a:rPr lang="ru-RU" sz="2400" b="1" dirty="0">
                <a:solidFill>
                  <a:schemeClr val="bg1"/>
                </a:solidFill>
              </a:rPr>
              <a:t>создание условий для своевременного и полного удовлетворения потребностей юридических лиц</a:t>
            </a:r>
            <a:r>
              <a:rPr lang="ru-RU" sz="2400" dirty="0">
                <a:solidFill>
                  <a:schemeClr val="bg1"/>
                </a:solidFill>
              </a:rPr>
              <a:t>, </a:t>
            </a:r>
            <a:r>
              <a:rPr lang="ru-RU" sz="2400" b="1" dirty="0" smtClean="0">
                <a:solidFill>
                  <a:schemeClr val="bg1"/>
                </a:solidFill>
              </a:rPr>
              <a:t>в </a:t>
            </a:r>
            <a:r>
              <a:rPr lang="ru-RU" sz="2400" b="1" dirty="0">
                <a:solidFill>
                  <a:schemeClr val="bg1"/>
                </a:solidFill>
              </a:rPr>
              <a:t>товарах, работах, </a:t>
            </a:r>
            <a:r>
              <a:rPr lang="ru-RU" sz="2400" b="1" dirty="0" smtClean="0">
                <a:solidFill>
                  <a:schemeClr val="bg1"/>
                </a:solidFill>
              </a:rPr>
              <a:t>услугах</a:t>
            </a:r>
            <a:r>
              <a:rPr lang="ru-RU" sz="2400" dirty="0" smtClean="0">
                <a:solidFill>
                  <a:schemeClr val="bg1"/>
                </a:solidFill>
              </a:rPr>
              <a:t> </a:t>
            </a:r>
            <a:r>
              <a:rPr lang="ru-RU" sz="2400" b="1" dirty="0" smtClean="0">
                <a:solidFill>
                  <a:schemeClr val="bg1"/>
                </a:solidFill>
              </a:rPr>
              <a:t>с </a:t>
            </a:r>
            <a:r>
              <a:rPr lang="ru-RU" sz="2400" b="1" dirty="0">
                <a:solidFill>
                  <a:schemeClr val="bg1"/>
                </a:solidFill>
              </a:rPr>
              <a:t>необходимыми показателями цены, качества и </a:t>
            </a:r>
            <a:r>
              <a:rPr lang="ru-RU" sz="2400" b="1" dirty="0" smtClean="0">
                <a:solidFill>
                  <a:schemeClr val="bg1"/>
                </a:solidFill>
              </a:rPr>
              <a:t>надежности</a:t>
            </a:r>
            <a:endParaRPr lang="ru-RU" sz="2400" dirty="0" smtClean="0">
              <a:solidFill>
                <a:schemeClr val="bg1"/>
              </a:solidFill>
            </a:endParaRPr>
          </a:p>
          <a:p>
            <a:pPr>
              <a:buFont typeface="Wingdings" panose="05000000000000000000" pitchFamily="2" charset="2"/>
              <a:buChar char="Ø"/>
            </a:pPr>
            <a:r>
              <a:rPr lang="ru-RU" sz="2400" b="1" dirty="0" smtClean="0">
                <a:solidFill>
                  <a:schemeClr val="bg1"/>
                </a:solidFill>
              </a:rPr>
              <a:t>эффективное </a:t>
            </a:r>
            <a:r>
              <a:rPr lang="ru-RU" sz="2400" b="1" dirty="0">
                <a:solidFill>
                  <a:schemeClr val="bg1"/>
                </a:solidFill>
              </a:rPr>
              <a:t>использование денежных </a:t>
            </a:r>
            <a:r>
              <a:rPr lang="ru-RU" sz="2400" b="1" dirty="0" smtClean="0">
                <a:solidFill>
                  <a:schemeClr val="bg1"/>
                </a:solidFill>
              </a:rPr>
              <a:t>средств</a:t>
            </a:r>
          </a:p>
          <a:p>
            <a:pPr>
              <a:buFont typeface="Wingdings" panose="05000000000000000000" pitchFamily="2" charset="2"/>
              <a:buChar char="Ø"/>
            </a:pPr>
            <a:r>
              <a:rPr lang="ru-RU" sz="2400" b="1" dirty="0" smtClean="0">
                <a:solidFill>
                  <a:schemeClr val="bg1"/>
                </a:solidFill>
              </a:rPr>
              <a:t> </a:t>
            </a:r>
            <a:r>
              <a:rPr lang="ru-RU" sz="2400" b="1" dirty="0">
                <a:solidFill>
                  <a:schemeClr val="bg1"/>
                </a:solidFill>
              </a:rPr>
              <a:t>расширение возможностей участия юридических и физических лиц в </a:t>
            </a:r>
            <a:r>
              <a:rPr lang="ru-RU" sz="2400" b="1" dirty="0" smtClean="0">
                <a:solidFill>
                  <a:schemeClr val="bg1"/>
                </a:solidFill>
              </a:rPr>
              <a:t>закупке,</a:t>
            </a:r>
            <a:r>
              <a:rPr lang="ru-RU" sz="2400" dirty="0" smtClean="0">
                <a:solidFill>
                  <a:schemeClr val="bg1"/>
                </a:solidFill>
              </a:rPr>
              <a:t> </a:t>
            </a:r>
            <a:r>
              <a:rPr lang="ru-RU" sz="2400" b="1" dirty="0">
                <a:solidFill>
                  <a:schemeClr val="bg1"/>
                </a:solidFill>
              </a:rPr>
              <a:t>стимулирование такого </a:t>
            </a:r>
            <a:r>
              <a:rPr lang="ru-RU" sz="2400" b="1" dirty="0" smtClean="0">
                <a:solidFill>
                  <a:schemeClr val="bg1"/>
                </a:solidFill>
              </a:rPr>
              <a:t>участия</a:t>
            </a:r>
            <a:endParaRPr lang="ru-RU" sz="2400" dirty="0" smtClean="0">
              <a:solidFill>
                <a:schemeClr val="bg1"/>
              </a:solidFill>
            </a:endParaRPr>
          </a:p>
          <a:p>
            <a:pPr>
              <a:buFont typeface="Wingdings" panose="05000000000000000000" pitchFamily="2" charset="2"/>
              <a:buChar char="Ø"/>
            </a:pPr>
            <a:r>
              <a:rPr lang="ru-RU" sz="2400" b="1" dirty="0" smtClean="0">
                <a:solidFill>
                  <a:schemeClr val="bg1"/>
                </a:solidFill>
              </a:rPr>
              <a:t>развитие </a:t>
            </a:r>
            <a:r>
              <a:rPr lang="ru-RU" sz="2400" b="1" dirty="0">
                <a:solidFill>
                  <a:schemeClr val="bg1"/>
                </a:solidFill>
              </a:rPr>
              <a:t>добросовестной </a:t>
            </a:r>
            <a:r>
              <a:rPr lang="ru-RU" sz="2400" b="1" dirty="0" smtClean="0">
                <a:solidFill>
                  <a:schemeClr val="bg1"/>
                </a:solidFill>
              </a:rPr>
              <a:t>конкуренции</a:t>
            </a:r>
            <a:endParaRPr lang="ru-RU" sz="2400" dirty="0" smtClean="0">
              <a:solidFill>
                <a:schemeClr val="bg1"/>
              </a:solidFill>
            </a:endParaRPr>
          </a:p>
          <a:p>
            <a:pPr>
              <a:buFont typeface="Wingdings" panose="05000000000000000000" pitchFamily="2" charset="2"/>
              <a:buChar char="Ø"/>
            </a:pPr>
            <a:r>
              <a:rPr lang="ru-RU" sz="2400" b="1" dirty="0" smtClean="0">
                <a:solidFill>
                  <a:schemeClr val="bg1"/>
                </a:solidFill>
              </a:rPr>
              <a:t>обеспечение </a:t>
            </a:r>
            <a:r>
              <a:rPr lang="ru-RU" sz="2400" b="1" dirty="0">
                <a:solidFill>
                  <a:schemeClr val="bg1"/>
                </a:solidFill>
              </a:rPr>
              <a:t>гласности и прозрачности </a:t>
            </a:r>
            <a:r>
              <a:rPr lang="ru-RU" sz="2400" b="1" dirty="0" smtClean="0">
                <a:solidFill>
                  <a:schemeClr val="bg1"/>
                </a:solidFill>
              </a:rPr>
              <a:t>закупки</a:t>
            </a:r>
            <a:endParaRPr lang="ru-RU" sz="2400" dirty="0" smtClean="0">
              <a:solidFill>
                <a:schemeClr val="bg1"/>
              </a:solidFill>
            </a:endParaRPr>
          </a:p>
          <a:p>
            <a:pPr>
              <a:buFont typeface="Wingdings" panose="05000000000000000000" pitchFamily="2" charset="2"/>
              <a:buChar char="Ø"/>
            </a:pPr>
            <a:r>
              <a:rPr lang="ru-RU" sz="2400" b="1" dirty="0" smtClean="0">
                <a:solidFill>
                  <a:schemeClr val="bg1"/>
                </a:solidFill>
              </a:rPr>
              <a:t>предотвращение </a:t>
            </a:r>
            <a:r>
              <a:rPr lang="ru-RU" sz="2400" b="1" dirty="0">
                <a:solidFill>
                  <a:schemeClr val="bg1"/>
                </a:solidFill>
              </a:rPr>
              <a:t>коррупции и других </a:t>
            </a:r>
            <a:r>
              <a:rPr lang="ru-RU" sz="2400" b="1" dirty="0" smtClean="0">
                <a:solidFill>
                  <a:schemeClr val="bg1"/>
                </a:solidFill>
              </a:rPr>
              <a:t>злоупотреблений</a:t>
            </a:r>
          </a:p>
          <a:p>
            <a:pPr>
              <a:buFont typeface="Wingdings" panose="05000000000000000000" pitchFamily="2" charset="2"/>
              <a:buChar char="Ø"/>
            </a:pPr>
            <a:r>
              <a:rPr lang="ru-RU" sz="2400" b="1" dirty="0" smtClean="0">
                <a:solidFill>
                  <a:schemeClr val="bg1"/>
                </a:solidFill>
              </a:rPr>
              <a:t>закон устанавливает </a:t>
            </a:r>
            <a:r>
              <a:rPr lang="ru-RU" sz="2400" b="1" dirty="0">
                <a:solidFill>
                  <a:schemeClr val="bg1"/>
                </a:solidFill>
              </a:rPr>
              <a:t>общие принципы закупки товаров, работ, услуг и основные требования к закупке</a:t>
            </a:r>
          </a:p>
          <a:p>
            <a:pPr marL="137160" indent="0">
              <a:buNone/>
            </a:pPr>
            <a:endParaRPr lang="ru-RU" sz="2400" b="1" dirty="0">
              <a:solidFill>
                <a:schemeClr val="bg1"/>
              </a:solidFill>
            </a:endParaRPr>
          </a:p>
        </p:txBody>
      </p:sp>
    </p:spTree>
    <p:extLst>
      <p:ext uri="{BB962C8B-B14F-4D97-AF65-F5344CB8AC3E}">
        <p14:creationId xmlns:p14="http://schemas.microsoft.com/office/powerpoint/2010/main" val="332645046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611560" y="1196975"/>
            <a:ext cx="7770440" cy="3744193"/>
          </a:xfrm>
        </p:spPr>
        <p:txBody>
          <a:bodyPr>
            <a:normAutofit fontScale="92500" lnSpcReduction="10000"/>
          </a:bodyPr>
          <a:lstStyle/>
          <a:p>
            <a:pPr marL="0" indent="0" algn="just">
              <a:buNone/>
            </a:pPr>
            <a:r>
              <a:rPr lang="ru-RU" sz="1800" dirty="0" smtClean="0">
                <a:solidFill>
                  <a:schemeClr val="bg1"/>
                </a:solidFill>
              </a:rPr>
              <a:t>В случае невозможности </a:t>
            </a:r>
            <a:r>
              <a:rPr lang="ru-RU" sz="1800" dirty="0">
                <a:solidFill>
                  <a:schemeClr val="bg1"/>
                </a:solidFill>
              </a:rPr>
              <a:t>применения указанного метода оценки заявок </a:t>
            </a:r>
            <a:r>
              <a:rPr lang="ru-RU" sz="1800" dirty="0" smtClean="0">
                <a:solidFill>
                  <a:schemeClr val="bg1"/>
                </a:solidFill>
              </a:rPr>
              <a:t>возможно предусмотреть </a:t>
            </a:r>
            <a:r>
              <a:rPr lang="ru-RU" sz="1800" b="1" dirty="0">
                <a:solidFill>
                  <a:schemeClr val="bg1"/>
                </a:solidFill>
              </a:rPr>
              <a:t>порядок начисления баллов путем установления </a:t>
            </a:r>
            <a:r>
              <a:rPr lang="ru-RU" sz="1800" b="1" dirty="0" smtClean="0">
                <a:solidFill>
                  <a:schemeClr val="bg1"/>
                </a:solidFill>
              </a:rPr>
              <a:t>шкалы баллов</a:t>
            </a:r>
            <a:r>
              <a:rPr lang="ru-RU" sz="1800" dirty="0">
                <a:solidFill>
                  <a:schemeClr val="bg1"/>
                </a:solidFill>
              </a:rPr>
              <a:t>, то есть количества и основания присваиваемых баллов </a:t>
            </a:r>
            <a:r>
              <a:rPr lang="ru-RU" sz="1800" dirty="0" smtClean="0">
                <a:solidFill>
                  <a:schemeClr val="bg1"/>
                </a:solidFill>
              </a:rPr>
              <a:t>участнику закупки</a:t>
            </a:r>
            <a:r>
              <a:rPr lang="ru-RU" sz="1800" dirty="0">
                <a:solidFill>
                  <a:schemeClr val="bg1"/>
                </a:solidFill>
              </a:rPr>
              <a:t>, либо иной порядок оценки заявок, позволяющий </a:t>
            </a:r>
            <a:r>
              <a:rPr lang="ru-RU" sz="1800" dirty="0" smtClean="0">
                <a:solidFill>
                  <a:schemeClr val="bg1"/>
                </a:solidFill>
              </a:rPr>
              <a:t>определить победителем </a:t>
            </a:r>
            <a:r>
              <a:rPr lang="ru-RU" sz="1800" dirty="0">
                <a:solidFill>
                  <a:schemeClr val="bg1"/>
                </a:solidFill>
              </a:rPr>
              <a:t>закупки лицо, предложившие наилучшие условия </a:t>
            </a:r>
            <a:r>
              <a:rPr lang="ru-RU" sz="1800" dirty="0" smtClean="0">
                <a:solidFill>
                  <a:schemeClr val="bg1"/>
                </a:solidFill>
              </a:rPr>
              <a:t>исполнения договора. </a:t>
            </a:r>
          </a:p>
          <a:p>
            <a:pPr marL="0" indent="0" algn="just">
              <a:buNone/>
            </a:pPr>
            <a:r>
              <a:rPr lang="ru-RU" sz="1800" dirty="0" smtClean="0">
                <a:solidFill>
                  <a:schemeClr val="bg1"/>
                </a:solidFill>
              </a:rPr>
              <a:t>С целью </a:t>
            </a:r>
            <a:r>
              <a:rPr lang="ru-RU" sz="1800" dirty="0">
                <a:solidFill>
                  <a:schemeClr val="bg1"/>
                </a:solidFill>
              </a:rPr>
              <a:t>недопущения коррупционных проявлений, </a:t>
            </a:r>
            <a:r>
              <a:rPr lang="ru-RU" sz="1800" b="1" i="1" dirty="0" smtClean="0">
                <a:solidFill>
                  <a:schemeClr val="bg1"/>
                </a:solidFill>
              </a:rPr>
              <a:t>целесообразно минимизировать </a:t>
            </a:r>
            <a:r>
              <a:rPr lang="ru-RU" sz="1800" b="1" i="1" dirty="0">
                <a:solidFill>
                  <a:schemeClr val="bg1"/>
                </a:solidFill>
              </a:rPr>
              <a:t>количество и значимость субъективных критериев </a:t>
            </a:r>
            <a:r>
              <a:rPr lang="ru-RU" sz="1800" b="1" i="1" dirty="0" smtClean="0">
                <a:solidFill>
                  <a:schemeClr val="bg1"/>
                </a:solidFill>
              </a:rPr>
              <a:t>оценки </a:t>
            </a:r>
            <a:r>
              <a:rPr lang="ru-RU" sz="1800" dirty="0" smtClean="0">
                <a:solidFill>
                  <a:schemeClr val="bg1"/>
                </a:solidFill>
              </a:rPr>
              <a:t>заявок</a:t>
            </a:r>
            <a:r>
              <a:rPr lang="ru-RU" sz="1800" dirty="0">
                <a:solidFill>
                  <a:schemeClr val="bg1"/>
                </a:solidFill>
              </a:rPr>
              <a:t>, отдавая предпочтение критериям, присвоение баллов по </a:t>
            </a:r>
            <a:r>
              <a:rPr lang="ru-RU" sz="1800" dirty="0" smtClean="0">
                <a:solidFill>
                  <a:schemeClr val="bg1"/>
                </a:solidFill>
              </a:rPr>
              <a:t>которым носит </a:t>
            </a:r>
            <a:r>
              <a:rPr lang="ru-RU" sz="1800" dirty="0">
                <a:solidFill>
                  <a:schemeClr val="bg1"/>
                </a:solidFill>
              </a:rPr>
              <a:t>администрируемый, объективный характер (например, </a:t>
            </a:r>
            <a:r>
              <a:rPr lang="ru-RU" sz="1800" b="1" i="1" dirty="0">
                <a:solidFill>
                  <a:schemeClr val="bg1"/>
                </a:solidFill>
              </a:rPr>
              <a:t>формулы</a:t>
            </a:r>
            <a:r>
              <a:rPr lang="ru-RU" sz="1800" b="1" i="1" dirty="0" smtClean="0">
                <a:solidFill>
                  <a:schemeClr val="bg1"/>
                </a:solidFill>
              </a:rPr>
              <a:t>, прямая </a:t>
            </a:r>
            <a:r>
              <a:rPr lang="ru-RU" sz="1800" b="1" i="1" dirty="0">
                <a:solidFill>
                  <a:schemeClr val="bg1"/>
                </a:solidFill>
              </a:rPr>
              <a:t>пропорция</a:t>
            </a:r>
            <a:r>
              <a:rPr lang="ru-RU" sz="1800" dirty="0" smtClean="0">
                <a:solidFill>
                  <a:schemeClr val="bg1"/>
                </a:solidFill>
              </a:rPr>
              <a:t>). </a:t>
            </a:r>
          </a:p>
          <a:p>
            <a:pPr marL="0" indent="0" algn="just">
              <a:buNone/>
            </a:pPr>
            <a:r>
              <a:rPr lang="ru-RU" sz="1800" dirty="0" smtClean="0">
                <a:solidFill>
                  <a:schemeClr val="bg1"/>
                </a:solidFill>
              </a:rPr>
              <a:t>При </a:t>
            </a:r>
            <a:r>
              <a:rPr lang="ru-RU" sz="1800" dirty="0">
                <a:solidFill>
                  <a:schemeClr val="bg1"/>
                </a:solidFill>
              </a:rPr>
              <a:t>этом </a:t>
            </a:r>
            <a:r>
              <a:rPr lang="ru-RU" sz="1800" b="1" dirty="0">
                <a:solidFill>
                  <a:schemeClr val="bg1"/>
                </a:solidFill>
              </a:rPr>
              <a:t>общие правила оценки заявок</a:t>
            </a:r>
            <a:r>
              <a:rPr lang="ru-RU" sz="1800" dirty="0">
                <a:solidFill>
                  <a:schemeClr val="bg1"/>
                </a:solidFill>
              </a:rPr>
              <a:t>, на основании которых </a:t>
            </a:r>
            <a:r>
              <a:rPr lang="ru-RU" sz="1800" dirty="0" smtClean="0">
                <a:solidFill>
                  <a:schemeClr val="bg1"/>
                </a:solidFill>
              </a:rPr>
              <a:t>будут разработаны </a:t>
            </a:r>
            <a:r>
              <a:rPr lang="ru-RU" sz="1800" dirty="0">
                <a:solidFill>
                  <a:schemeClr val="bg1"/>
                </a:solidFill>
              </a:rPr>
              <a:t>и установлены в документации о закупке критерии и </a:t>
            </a:r>
            <a:r>
              <a:rPr lang="ru-RU" sz="1800" dirty="0" smtClean="0">
                <a:solidFill>
                  <a:schemeClr val="bg1"/>
                </a:solidFill>
              </a:rPr>
              <a:t>порядок оценки </a:t>
            </a:r>
            <a:r>
              <a:rPr lang="ru-RU" sz="1800" dirty="0">
                <a:solidFill>
                  <a:schemeClr val="bg1"/>
                </a:solidFill>
              </a:rPr>
              <a:t>заявок при проведении конкретной закупки </a:t>
            </a:r>
            <a:r>
              <a:rPr lang="ru-RU" sz="1800" b="1" dirty="0" smtClean="0">
                <a:solidFill>
                  <a:schemeClr val="bg1"/>
                </a:solidFill>
              </a:rPr>
              <a:t>рекомендуется установить </a:t>
            </a:r>
            <a:r>
              <a:rPr lang="ru-RU" sz="1800" b="1" dirty="0">
                <a:solidFill>
                  <a:schemeClr val="bg1"/>
                </a:solidFill>
              </a:rPr>
              <a:t>в положении о закупке.</a:t>
            </a:r>
          </a:p>
        </p:txBody>
      </p:sp>
    </p:spTree>
    <p:extLst>
      <p:ext uri="{BB962C8B-B14F-4D97-AF65-F5344CB8AC3E}">
        <p14:creationId xmlns:p14="http://schemas.microsoft.com/office/powerpoint/2010/main" val="344731599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382000" cy="936104"/>
          </a:xfrm>
        </p:spPr>
        <p:txBody>
          <a:bodyPr>
            <a:normAutofit fontScale="90000"/>
          </a:bodyPr>
          <a:lstStyle/>
          <a:p>
            <a:pPr algn="ctr"/>
            <a:r>
              <a:rPr lang="ru-RU" sz="2800" dirty="0"/>
              <a:t>Критерии оценки </a:t>
            </a:r>
            <a:r>
              <a:rPr lang="ru-RU" sz="2800" dirty="0" smtClean="0"/>
              <a:t>:</a:t>
            </a:r>
            <a:br>
              <a:rPr lang="ru-RU" sz="2800" dirty="0" smtClean="0"/>
            </a:br>
            <a:r>
              <a:rPr lang="ru-RU" sz="2800" dirty="0" smtClean="0"/>
              <a:t>(пример)</a:t>
            </a:r>
            <a:endParaRPr lang="ru-RU" sz="2800" dirty="0"/>
          </a:p>
        </p:txBody>
      </p:sp>
      <p:sp>
        <p:nvSpPr>
          <p:cNvPr id="3" name="Текст 2"/>
          <p:cNvSpPr>
            <a:spLocks noGrp="1"/>
          </p:cNvSpPr>
          <p:nvPr>
            <p:ph type="body" sz="quarter" idx="10"/>
          </p:nvPr>
        </p:nvSpPr>
        <p:spPr>
          <a:xfrm>
            <a:off x="381000" y="1411552"/>
            <a:ext cx="8382000" cy="4628960"/>
          </a:xfrm>
        </p:spPr>
        <p:txBody>
          <a:bodyPr>
            <a:normAutofit fontScale="85000" lnSpcReduction="10000"/>
          </a:bodyPr>
          <a:lstStyle/>
          <a:p>
            <a:pPr lvl="3" fontAlgn="base"/>
            <a:r>
              <a:rPr lang="ru-RU" dirty="0" smtClean="0">
                <a:solidFill>
                  <a:schemeClr val="bg1"/>
                </a:solidFill>
              </a:rPr>
              <a:t>цена </a:t>
            </a:r>
            <a:r>
              <a:rPr lang="ru-RU" dirty="0">
                <a:solidFill>
                  <a:schemeClr val="bg1"/>
                </a:solidFill>
              </a:rPr>
              <a:t>договора, цена единицы продукции;</a:t>
            </a:r>
          </a:p>
          <a:p>
            <a:pPr lvl="3" fontAlgn="base"/>
            <a:r>
              <a:rPr lang="ru-RU" dirty="0">
                <a:solidFill>
                  <a:schemeClr val="bg1"/>
                </a:solidFill>
              </a:rPr>
              <a:t>срок поставки товара, выполнения работ, оказания услуг;</a:t>
            </a:r>
          </a:p>
          <a:p>
            <a:pPr lvl="3" fontAlgn="base"/>
            <a:r>
              <a:rPr lang="ru-RU" dirty="0">
                <a:solidFill>
                  <a:schemeClr val="bg1"/>
                </a:solidFill>
              </a:rPr>
              <a:t>условия оплаты товара, работ, услуг;</a:t>
            </a:r>
          </a:p>
          <a:p>
            <a:pPr lvl="3" fontAlgn="base"/>
            <a:r>
              <a:rPr lang="ru-RU" dirty="0">
                <a:solidFill>
                  <a:schemeClr val="bg1"/>
                </a:solidFill>
              </a:rPr>
              <a:t>функциональные характеристики (потребительские свойства) или качественные характеристики товара;</a:t>
            </a:r>
          </a:p>
          <a:p>
            <a:pPr lvl="3" fontAlgn="base"/>
            <a:r>
              <a:rPr lang="ru-RU" dirty="0">
                <a:solidFill>
                  <a:schemeClr val="bg1"/>
                </a:solidFill>
              </a:rPr>
              <a:t>качество технического предложения участника закупки при закупках работ, услуг</a:t>
            </a:r>
            <a:r>
              <a:rPr lang="ru-RU" dirty="0" smtClean="0">
                <a:solidFill>
                  <a:schemeClr val="bg1"/>
                </a:solidFill>
              </a:rPr>
              <a:t>;</a:t>
            </a:r>
          </a:p>
          <a:p>
            <a:pPr lvl="3" fontAlgn="base"/>
            <a:r>
              <a:rPr lang="ru-RU" dirty="0">
                <a:solidFill>
                  <a:schemeClr val="bg1"/>
                </a:solidFill>
              </a:rPr>
              <a:t>квалификация участника закупки, а также его субподрядчиков (соисполнителей), в том числе</a:t>
            </a:r>
          </a:p>
          <a:p>
            <a:pPr lvl="5">
              <a:buFont typeface="Wingdings" panose="05000000000000000000" pitchFamily="2" charset="2"/>
              <a:buChar char="Ø"/>
            </a:pPr>
            <a:r>
              <a:rPr lang="ru-RU" dirty="0">
                <a:solidFill>
                  <a:schemeClr val="bg1"/>
                </a:solidFill>
              </a:rPr>
              <a:t>обеспеченность материально-техническими ресурсами;</a:t>
            </a:r>
          </a:p>
          <a:p>
            <a:pPr lvl="5">
              <a:buFont typeface="Wingdings" panose="05000000000000000000" pitchFamily="2" charset="2"/>
              <a:buChar char="Ø"/>
            </a:pPr>
            <a:r>
              <a:rPr lang="ru-RU" dirty="0">
                <a:solidFill>
                  <a:schemeClr val="bg1"/>
                </a:solidFill>
              </a:rPr>
              <a:t>обеспеченность кадровыми ресурсами;</a:t>
            </a:r>
          </a:p>
          <a:p>
            <a:pPr lvl="5">
              <a:buFont typeface="Wingdings" panose="05000000000000000000" pitchFamily="2" charset="2"/>
              <a:buChar char="Ø"/>
            </a:pPr>
            <a:r>
              <a:rPr lang="ru-RU" dirty="0">
                <a:solidFill>
                  <a:schemeClr val="bg1"/>
                </a:solidFill>
              </a:rPr>
              <a:t>опыт;</a:t>
            </a:r>
          </a:p>
          <a:p>
            <a:pPr lvl="5">
              <a:buFont typeface="Wingdings" panose="05000000000000000000" pitchFamily="2" charset="2"/>
              <a:buChar char="Ø"/>
            </a:pPr>
            <a:r>
              <a:rPr lang="ru-RU" dirty="0">
                <a:solidFill>
                  <a:schemeClr val="bg1"/>
                </a:solidFill>
              </a:rPr>
              <a:t>деловая репутация участника закупки при наличии методики оценки, утвержденной в порядке, предусмотренном настоящим Стандартом;</a:t>
            </a:r>
          </a:p>
          <a:p>
            <a:pPr lvl="5">
              <a:buFont typeface="Wingdings" panose="05000000000000000000" pitchFamily="2" charset="2"/>
              <a:buChar char="Ø"/>
            </a:pPr>
            <a:r>
              <a:rPr lang="ru-RU" dirty="0">
                <a:solidFill>
                  <a:schemeClr val="bg1"/>
                </a:solidFill>
              </a:rPr>
              <a:t>наличие, степень внедрения действующей системы менеджмента качества (управления, обеспечения и контроля);</a:t>
            </a:r>
          </a:p>
          <a:p>
            <a:pPr lvl="5">
              <a:buFont typeface="Wingdings" panose="05000000000000000000" pitchFamily="2" charset="2"/>
              <a:buChar char="Ø"/>
            </a:pPr>
            <a:r>
              <a:rPr lang="ru-RU" dirty="0">
                <a:solidFill>
                  <a:schemeClr val="bg1"/>
                </a:solidFill>
              </a:rPr>
              <a:t>дополнительные подкритерии (применяется при закупках работ или услуг путем проведения запроса предложений или конкурентных переговоров); </a:t>
            </a:r>
          </a:p>
          <a:p>
            <a:endParaRPr lang="ru-RU" sz="1600" dirty="0">
              <a:solidFill>
                <a:schemeClr val="bg1"/>
              </a:solidFill>
            </a:endParaRPr>
          </a:p>
        </p:txBody>
      </p:sp>
    </p:spTree>
    <p:extLst>
      <p:ext uri="{BB962C8B-B14F-4D97-AF65-F5344CB8AC3E}">
        <p14:creationId xmlns:p14="http://schemas.microsoft.com/office/powerpoint/2010/main" val="900147320"/>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27584" y="404664"/>
            <a:ext cx="7859216" cy="576064"/>
          </a:xfrm>
        </p:spPr>
        <p:txBody>
          <a:bodyPr>
            <a:noAutofit/>
          </a:bodyPr>
          <a:lstStyle/>
          <a:p>
            <a:pPr algn="ctr"/>
            <a:r>
              <a:rPr lang="ru-RU" sz="2000" b="1" dirty="0"/>
              <a:t>ПОРЯДОК ЗАКЛЮЧЕНИЯ И ИСПОЛНЕНИЯ ДОГОВОРОВ</a:t>
            </a:r>
            <a:endParaRPr lang="ru-RU" sz="2000" b="1" dirty="0">
              <a:effectLst>
                <a:outerShdw blurRad="38100" dist="38100" dir="2700000" algn="tl">
                  <a:srgbClr val="000000">
                    <a:alpha val="43137"/>
                  </a:srgbClr>
                </a:outerShdw>
              </a:effectLst>
            </a:endParaRPr>
          </a:p>
        </p:txBody>
      </p:sp>
      <p:sp>
        <p:nvSpPr>
          <p:cNvPr id="5" name="Текст 4"/>
          <p:cNvSpPr>
            <a:spLocks noGrp="1"/>
          </p:cNvSpPr>
          <p:nvPr>
            <p:ph type="body" sz="quarter" idx="10"/>
          </p:nvPr>
        </p:nvSpPr>
        <p:spPr>
          <a:xfrm>
            <a:off x="381000" y="1124744"/>
            <a:ext cx="8583488" cy="4896544"/>
          </a:xfrm>
        </p:spPr>
        <p:txBody>
          <a:bodyPr>
            <a:normAutofit fontScale="92500" lnSpcReduction="20000"/>
          </a:bodyPr>
          <a:lstStyle/>
          <a:p>
            <a:pPr marL="137160" indent="0" algn="ctr">
              <a:buNone/>
            </a:pPr>
            <a:r>
              <a:rPr lang="ru-RU" sz="2400" b="1" u="sng" dirty="0" smtClean="0">
                <a:solidFill>
                  <a:schemeClr val="bg1"/>
                </a:solidFill>
              </a:rPr>
              <a:t>Закон № 223-ФЗ</a:t>
            </a:r>
          </a:p>
          <a:p>
            <a:pPr marL="137160" indent="0" algn="ctr">
              <a:buNone/>
            </a:pPr>
            <a:endParaRPr lang="ru-RU" sz="2400" b="1" u="sng" dirty="0" smtClean="0">
              <a:solidFill>
                <a:schemeClr val="bg1"/>
              </a:solidFill>
            </a:endParaRPr>
          </a:p>
          <a:p>
            <a:pPr marL="137160" indent="0">
              <a:buNone/>
            </a:pPr>
            <a:r>
              <a:rPr lang="ru-RU" sz="2400" b="1" u="sng" dirty="0" smtClean="0">
                <a:solidFill>
                  <a:schemeClr val="bg1"/>
                </a:solidFill>
              </a:rPr>
              <a:t>Статья </a:t>
            </a:r>
            <a:r>
              <a:rPr lang="ru-RU" sz="2400" b="1" u="sng" dirty="0">
                <a:solidFill>
                  <a:schemeClr val="bg1"/>
                </a:solidFill>
              </a:rPr>
              <a:t>2. Правовая основа закупки товаров, работ, услуг</a:t>
            </a:r>
            <a:endParaRPr lang="ru-RU" sz="2400" dirty="0">
              <a:solidFill>
                <a:schemeClr val="bg1"/>
              </a:solidFill>
            </a:endParaRPr>
          </a:p>
          <a:p>
            <a:pPr marL="137160" indent="0">
              <a:buNone/>
            </a:pPr>
            <a:r>
              <a:rPr lang="ru-RU" sz="2400" dirty="0">
                <a:solidFill>
                  <a:schemeClr val="bg1"/>
                </a:solidFill>
              </a:rPr>
              <a:t>1. </a:t>
            </a:r>
            <a:r>
              <a:rPr lang="ru-RU" sz="2400" u="sng" dirty="0">
                <a:solidFill>
                  <a:schemeClr val="bg1"/>
                </a:solidFill>
              </a:rPr>
              <a:t>При закупке товаров, работ, услуг заказчики руководствуются </a:t>
            </a:r>
            <a:r>
              <a:rPr lang="ru-RU" sz="2400" u="sng" dirty="0" smtClean="0">
                <a:solidFill>
                  <a:schemeClr val="bg1"/>
                </a:solidFill>
              </a:rPr>
              <a:t>Конституцией</a:t>
            </a:r>
            <a:r>
              <a:rPr lang="ru-RU" sz="2400" dirty="0" smtClean="0">
                <a:solidFill>
                  <a:schemeClr val="bg1"/>
                </a:solidFill>
              </a:rPr>
              <a:t> </a:t>
            </a:r>
            <a:r>
              <a:rPr lang="ru-RU" sz="2400" dirty="0">
                <a:solidFill>
                  <a:schemeClr val="bg1"/>
                </a:solidFill>
              </a:rPr>
              <a:t>Российской Федерации, </a:t>
            </a:r>
            <a:r>
              <a:rPr lang="ru-RU" sz="2400" b="1" dirty="0">
                <a:solidFill>
                  <a:schemeClr val="bg1"/>
                </a:solidFill>
              </a:rPr>
              <a:t>Гражданским </a:t>
            </a:r>
            <a:r>
              <a:rPr lang="ru-RU" sz="2400" b="1" dirty="0" smtClean="0">
                <a:solidFill>
                  <a:schemeClr val="bg1"/>
                </a:solidFill>
              </a:rPr>
              <a:t>кодексом </a:t>
            </a:r>
            <a:r>
              <a:rPr lang="ru-RU" sz="2400" b="1" dirty="0">
                <a:solidFill>
                  <a:schemeClr val="bg1"/>
                </a:solidFill>
              </a:rPr>
              <a:t>Российской Федерации</a:t>
            </a:r>
            <a:r>
              <a:rPr lang="ru-RU" sz="2400" dirty="0">
                <a:solidFill>
                  <a:schemeClr val="bg1"/>
                </a:solidFill>
              </a:rPr>
              <a:t>, настоящим Федеральным законом, другими федеральными законами и иными нормативными правовыми актами Российской Федерации, </a:t>
            </a:r>
            <a:r>
              <a:rPr lang="ru-RU" sz="2400" u="sng" dirty="0">
                <a:solidFill>
                  <a:schemeClr val="bg1"/>
                </a:solidFill>
              </a:rPr>
              <a:t>а также </a:t>
            </a:r>
            <a:r>
              <a:rPr lang="ru-RU" sz="2400" dirty="0">
                <a:solidFill>
                  <a:schemeClr val="bg1"/>
                </a:solidFill>
              </a:rPr>
              <a:t>принятыми в соответствии с ними и утвержденными с учетом положений </a:t>
            </a:r>
            <a:r>
              <a:rPr lang="ru-RU" sz="2400" dirty="0" smtClean="0">
                <a:solidFill>
                  <a:schemeClr val="bg1"/>
                </a:solidFill>
              </a:rPr>
              <a:t>части 3 </a:t>
            </a:r>
            <a:r>
              <a:rPr lang="ru-RU" sz="2400" dirty="0">
                <a:solidFill>
                  <a:schemeClr val="bg1"/>
                </a:solidFill>
              </a:rPr>
              <a:t>настоящей статьи </a:t>
            </a:r>
            <a:r>
              <a:rPr lang="ru-RU" sz="2400" u="sng" dirty="0">
                <a:solidFill>
                  <a:schemeClr val="bg1"/>
                </a:solidFill>
              </a:rPr>
              <a:t>правовыми актами, регламентирующими правила закупки (</a:t>
            </a:r>
            <a:r>
              <a:rPr lang="ru-RU" sz="2400" i="1" u="sng" dirty="0">
                <a:solidFill>
                  <a:schemeClr val="bg1"/>
                </a:solidFill>
              </a:rPr>
              <a:t>далее - </a:t>
            </a:r>
            <a:r>
              <a:rPr lang="ru-RU" sz="2400" b="1" i="1" u="sng" dirty="0">
                <a:solidFill>
                  <a:schemeClr val="bg1"/>
                </a:solidFill>
              </a:rPr>
              <a:t>положение о закупке</a:t>
            </a:r>
            <a:r>
              <a:rPr lang="ru-RU" sz="2400" u="sng" dirty="0">
                <a:solidFill>
                  <a:schemeClr val="bg1"/>
                </a:solidFill>
              </a:rPr>
              <a:t>).</a:t>
            </a:r>
          </a:p>
          <a:p>
            <a:pPr marL="137160" indent="0">
              <a:buNone/>
            </a:pPr>
            <a:r>
              <a:rPr lang="ru-RU" sz="2400" dirty="0">
                <a:solidFill>
                  <a:schemeClr val="bg1"/>
                </a:solidFill>
              </a:rPr>
              <a:t>2. </a:t>
            </a:r>
            <a:r>
              <a:rPr lang="ru-RU" sz="2400" b="1" dirty="0">
                <a:solidFill>
                  <a:schemeClr val="bg1"/>
                </a:solidFill>
              </a:rPr>
              <a:t>Положение о закупке</a:t>
            </a:r>
            <a:r>
              <a:rPr lang="ru-RU" sz="2400" dirty="0">
                <a:solidFill>
                  <a:schemeClr val="bg1"/>
                </a:solidFill>
              </a:rPr>
              <a:t> </a:t>
            </a:r>
            <a:r>
              <a:rPr lang="ru-RU" sz="2400" u="sng" dirty="0">
                <a:solidFill>
                  <a:schemeClr val="bg1"/>
                </a:solidFill>
              </a:rPr>
              <a:t>является документом, который регламентирует закупочную деятельность заказчика и должен </a:t>
            </a:r>
            <a:r>
              <a:rPr lang="ru-RU" sz="2400" b="1" dirty="0">
                <a:solidFill>
                  <a:schemeClr val="bg1"/>
                </a:solidFill>
              </a:rPr>
              <a:t>содержать</a:t>
            </a:r>
            <a:r>
              <a:rPr lang="ru-RU" sz="2400" dirty="0">
                <a:solidFill>
                  <a:schemeClr val="bg1"/>
                </a:solidFill>
              </a:rPr>
              <a:t> требования к закупке, в том числе порядок подготовки и осуществления закупок способами, указанными в частях 3.1 и 3.2 статьи 3 настоящего Федерального закона, порядок и условия их применения, </a:t>
            </a:r>
            <a:r>
              <a:rPr lang="ru-RU" sz="2400" b="1" dirty="0">
                <a:solidFill>
                  <a:schemeClr val="bg1"/>
                </a:solidFill>
              </a:rPr>
              <a:t>порядок заключения и исполнения договоров</a:t>
            </a:r>
            <a:r>
              <a:rPr lang="ru-RU" sz="2400" dirty="0">
                <a:solidFill>
                  <a:schemeClr val="bg1"/>
                </a:solidFill>
              </a:rPr>
              <a:t>, а также иные связанные с обеспечением закупки положения.</a:t>
            </a:r>
          </a:p>
        </p:txBody>
      </p:sp>
    </p:spTree>
    <p:extLst>
      <p:ext uri="{BB962C8B-B14F-4D97-AF65-F5344CB8AC3E}">
        <p14:creationId xmlns:p14="http://schemas.microsoft.com/office/powerpoint/2010/main" val="2809180492"/>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323528" y="764704"/>
            <a:ext cx="8382000" cy="4824536"/>
          </a:xfrm>
        </p:spPr>
        <p:txBody>
          <a:bodyPr>
            <a:normAutofit fontScale="92500" lnSpcReduction="10000"/>
          </a:bodyPr>
          <a:lstStyle/>
          <a:p>
            <a:pPr marL="137160" lvl="0" indent="0" algn="just">
              <a:buNone/>
            </a:pPr>
            <a:endParaRPr lang="ru-RU" sz="2200" dirty="0" smtClean="0">
              <a:solidFill>
                <a:schemeClr val="bg1"/>
              </a:solidFill>
            </a:endParaRPr>
          </a:p>
          <a:p>
            <a:pPr marL="137160" indent="0">
              <a:buNone/>
            </a:pPr>
            <a:r>
              <a:rPr lang="ru-RU" sz="2200" b="1" dirty="0" smtClean="0">
                <a:solidFill>
                  <a:schemeClr val="bg1"/>
                </a:solidFill>
              </a:rPr>
              <a:t>Статья 3 часть 5.1</a:t>
            </a:r>
            <a:r>
              <a:rPr lang="ru-RU" sz="2200" b="1" dirty="0">
                <a:solidFill>
                  <a:schemeClr val="bg1"/>
                </a:solidFill>
              </a:rPr>
              <a:t>. </a:t>
            </a:r>
            <a:endParaRPr lang="ru-RU" sz="2200" b="1" dirty="0" smtClean="0">
              <a:solidFill>
                <a:schemeClr val="bg1"/>
              </a:solidFill>
            </a:endParaRPr>
          </a:p>
          <a:p>
            <a:pPr marL="137160" indent="0">
              <a:buNone/>
            </a:pPr>
            <a:r>
              <a:rPr lang="ru-RU" sz="2200" u="sng" dirty="0" smtClean="0">
                <a:solidFill>
                  <a:schemeClr val="bg1"/>
                </a:solidFill>
              </a:rPr>
              <a:t>Договоры</a:t>
            </a:r>
            <a:r>
              <a:rPr lang="ru-RU" sz="2200" dirty="0" smtClean="0">
                <a:solidFill>
                  <a:schemeClr val="bg1"/>
                </a:solidFill>
              </a:rPr>
              <a:t> </a:t>
            </a:r>
            <a:r>
              <a:rPr lang="ru-RU" sz="2200" dirty="0">
                <a:solidFill>
                  <a:schemeClr val="bg1"/>
                </a:solidFill>
              </a:rPr>
              <a:t>на поставку товаров, выполнение работ, оказание услуг </a:t>
            </a:r>
            <a:r>
              <a:rPr lang="ru-RU" sz="2200" u="sng" dirty="0">
                <a:solidFill>
                  <a:schemeClr val="bg1"/>
                </a:solidFill>
              </a:rPr>
              <a:t>заключаются</a:t>
            </a:r>
            <a:r>
              <a:rPr lang="ru-RU" sz="2200" dirty="0">
                <a:solidFill>
                  <a:schemeClr val="bg1"/>
                </a:solidFill>
              </a:rPr>
              <a:t> заказчиком </a:t>
            </a:r>
            <a:r>
              <a:rPr lang="ru-RU" sz="2200" u="sng" dirty="0">
                <a:solidFill>
                  <a:schemeClr val="bg1"/>
                </a:solidFill>
              </a:rPr>
              <a:t>по результатам закупок, осуществляемых в соответствии с планом закупки</a:t>
            </a:r>
            <a:r>
              <a:rPr lang="ru-RU" sz="2200" dirty="0">
                <a:solidFill>
                  <a:schemeClr val="bg1"/>
                </a:solidFill>
              </a:rPr>
              <a:t> (</a:t>
            </a:r>
            <a:r>
              <a:rPr lang="ru-RU" sz="2200" i="1" u="sng" dirty="0">
                <a:solidFill>
                  <a:schemeClr val="bg1"/>
                </a:solidFill>
              </a:rPr>
              <a:t>если сведения о таких закупках в обязательном порядке подлежат включению в план закупки </a:t>
            </a:r>
            <a:r>
              <a:rPr lang="ru-RU" sz="2200" dirty="0">
                <a:solidFill>
                  <a:schemeClr val="bg1"/>
                </a:solidFill>
              </a:rPr>
              <a:t>согласно принятому в соответствии с </a:t>
            </a:r>
            <a:r>
              <a:rPr lang="ru-RU" sz="2200" dirty="0" smtClean="0">
                <a:solidFill>
                  <a:schemeClr val="bg1"/>
                </a:solidFill>
              </a:rPr>
              <a:t>частью 2 статьи 4 </a:t>
            </a:r>
            <a:r>
              <a:rPr lang="ru-RU" sz="2200" dirty="0">
                <a:solidFill>
                  <a:schemeClr val="bg1"/>
                </a:solidFill>
              </a:rPr>
              <a:t>настоящего Федерального закона порядку формирования этого </a:t>
            </a:r>
            <a:r>
              <a:rPr lang="ru-RU" sz="2200" dirty="0" smtClean="0">
                <a:solidFill>
                  <a:schemeClr val="bg1"/>
                </a:solidFill>
              </a:rPr>
              <a:t>плана</a:t>
            </a:r>
            <a:r>
              <a:rPr lang="ru-RU" sz="2200" b="1" dirty="0" smtClean="0">
                <a:solidFill>
                  <a:schemeClr val="bg1"/>
                </a:solidFill>
              </a:rPr>
              <a:t>*</a:t>
            </a:r>
            <a:r>
              <a:rPr lang="ru-RU" sz="2200" dirty="0" smtClean="0">
                <a:solidFill>
                  <a:schemeClr val="bg1"/>
                </a:solidFill>
              </a:rPr>
              <a:t>), </a:t>
            </a:r>
            <a:r>
              <a:rPr lang="ru-RU" sz="2200" dirty="0">
                <a:solidFill>
                  <a:schemeClr val="bg1"/>
                </a:solidFill>
              </a:rPr>
              <a:t>размещенным в единой информационной системе (</a:t>
            </a:r>
            <a:r>
              <a:rPr lang="ru-RU" sz="2200" i="1" u="sng" dirty="0">
                <a:solidFill>
                  <a:schemeClr val="bg1"/>
                </a:solidFill>
              </a:rPr>
              <a:t>если информация о таких закупках подлежит размещению в единой информационной системе </a:t>
            </a:r>
            <a:r>
              <a:rPr lang="ru-RU" sz="2200" dirty="0">
                <a:solidFill>
                  <a:schemeClr val="bg1"/>
                </a:solidFill>
              </a:rPr>
              <a:t>в соответствии с настоящим Федеральным законом), за исключением случаев возникновения потребности в закупке вследствие аварии, иных чрезвычайных ситуаций природного или техногенного характера, непреодолимой силы, при необходимости срочного медицинского вмешательства, а также для предотвращения угрозы возникновения указанных ситуаций</a:t>
            </a:r>
            <a:r>
              <a:rPr lang="ru-RU" sz="2200" dirty="0" smtClean="0">
                <a:solidFill>
                  <a:schemeClr val="bg1"/>
                </a:solidFill>
              </a:rPr>
              <a:t>.</a:t>
            </a:r>
          </a:p>
          <a:p>
            <a:pPr marL="137160" indent="0">
              <a:buNone/>
            </a:pPr>
            <a:r>
              <a:rPr lang="ru-RU" sz="2200" b="1" i="1" u="sng" dirty="0" smtClean="0">
                <a:solidFill>
                  <a:schemeClr val="bg1"/>
                </a:solidFill>
              </a:rPr>
              <a:t>*</a:t>
            </a:r>
            <a:r>
              <a:rPr lang="ru-RU" sz="2200" i="1" u="sng" dirty="0" smtClean="0">
                <a:solidFill>
                  <a:schemeClr val="bg1"/>
                </a:solidFill>
              </a:rPr>
              <a:t>Исключения – закупки до 100 (500) тысяч рублей</a:t>
            </a:r>
            <a:endParaRPr lang="ru-RU" sz="2200" i="1" u="sng" dirty="0">
              <a:solidFill>
                <a:schemeClr val="bg1"/>
              </a:solidFill>
            </a:endParaRPr>
          </a:p>
        </p:txBody>
      </p:sp>
    </p:spTree>
    <p:extLst>
      <p:ext uri="{BB962C8B-B14F-4D97-AF65-F5344CB8AC3E}">
        <p14:creationId xmlns:p14="http://schemas.microsoft.com/office/powerpoint/2010/main" val="922756104"/>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755576" y="836712"/>
            <a:ext cx="7626424" cy="5687913"/>
          </a:xfrm>
        </p:spPr>
        <p:txBody>
          <a:bodyPr>
            <a:normAutofit/>
          </a:bodyPr>
          <a:lstStyle/>
          <a:p>
            <a:pPr marL="137160" indent="0">
              <a:buNone/>
            </a:pPr>
            <a:r>
              <a:rPr lang="ru-RU" sz="1800" b="1" dirty="0" smtClean="0">
                <a:solidFill>
                  <a:schemeClr val="bg1"/>
                </a:solidFill>
              </a:rPr>
              <a:t>Статья 3 часть 6</a:t>
            </a:r>
            <a:r>
              <a:rPr lang="ru-RU" sz="1800" b="1" dirty="0">
                <a:solidFill>
                  <a:schemeClr val="bg1"/>
                </a:solidFill>
              </a:rPr>
              <a:t>. </a:t>
            </a:r>
            <a:endParaRPr lang="ru-RU" sz="1800" b="1" dirty="0" smtClean="0">
              <a:solidFill>
                <a:schemeClr val="bg1"/>
              </a:solidFill>
            </a:endParaRPr>
          </a:p>
          <a:p>
            <a:pPr marL="137160" indent="0" algn="just">
              <a:buNone/>
            </a:pPr>
            <a:r>
              <a:rPr lang="ru-RU" sz="1800" dirty="0" smtClean="0">
                <a:solidFill>
                  <a:schemeClr val="bg1"/>
                </a:solidFill>
              </a:rPr>
              <a:t>Заказчик </a:t>
            </a:r>
            <a:r>
              <a:rPr lang="ru-RU" sz="1800" dirty="0">
                <a:solidFill>
                  <a:schemeClr val="bg1"/>
                </a:solidFill>
              </a:rPr>
              <a:t>определяет требования к участникам закупки в документации о конкурентной закупке в соответствии с положением о закупке</a:t>
            </a:r>
            <a:r>
              <a:rPr lang="ru-RU" sz="1800" u="sng" dirty="0">
                <a:solidFill>
                  <a:schemeClr val="bg1"/>
                </a:solidFill>
              </a:rPr>
              <a:t>. </a:t>
            </a:r>
            <a:r>
              <a:rPr lang="ru-RU" sz="1800" b="1" u="sng" dirty="0">
                <a:solidFill>
                  <a:schemeClr val="bg1"/>
                </a:solidFill>
              </a:rPr>
              <a:t>Не допускается предъявлять </a:t>
            </a:r>
            <a:r>
              <a:rPr lang="ru-RU" sz="1800" dirty="0">
                <a:solidFill>
                  <a:schemeClr val="bg1"/>
                </a:solidFill>
              </a:rPr>
              <a:t>к участникам закупки, к закупаемым товарам, работам, услугам, а также</a:t>
            </a:r>
            <a:r>
              <a:rPr lang="ru-RU" sz="1800" u="sng" dirty="0">
                <a:solidFill>
                  <a:schemeClr val="bg1"/>
                </a:solidFill>
              </a:rPr>
              <a:t> </a:t>
            </a:r>
            <a:r>
              <a:rPr lang="ru-RU" sz="1800" b="1" u="sng" dirty="0">
                <a:solidFill>
                  <a:schemeClr val="bg1"/>
                </a:solidFill>
              </a:rPr>
              <a:t>к условиям исполнения договора требования</a:t>
            </a:r>
            <a:r>
              <a:rPr lang="ru-RU" sz="1800" u="sng" dirty="0">
                <a:solidFill>
                  <a:schemeClr val="bg1"/>
                </a:solidFill>
              </a:rPr>
              <a:t> </a:t>
            </a:r>
            <a:r>
              <a:rPr lang="ru-RU" sz="1800" dirty="0">
                <a:solidFill>
                  <a:schemeClr val="bg1"/>
                </a:solidFill>
              </a:rPr>
              <a:t>и осуществлять оценку и сопоставление заявок на участие в закупке по критериям и в порядке, </a:t>
            </a:r>
            <a:r>
              <a:rPr lang="ru-RU" sz="1800" b="1" u="sng" dirty="0">
                <a:solidFill>
                  <a:schemeClr val="bg1"/>
                </a:solidFill>
              </a:rPr>
              <a:t>которые не указаны в документации о закупке</a:t>
            </a:r>
            <a:r>
              <a:rPr lang="ru-RU" sz="1800" b="1" dirty="0">
                <a:solidFill>
                  <a:schemeClr val="bg1"/>
                </a:solidFill>
              </a:rPr>
              <a:t>. </a:t>
            </a:r>
            <a:r>
              <a:rPr lang="ru-RU" sz="1800" b="1" u="sng" dirty="0">
                <a:solidFill>
                  <a:schemeClr val="bg1"/>
                </a:solidFill>
              </a:rPr>
              <a:t>Требования, предъявляемые </a:t>
            </a:r>
            <a:r>
              <a:rPr lang="ru-RU" sz="1800" dirty="0">
                <a:solidFill>
                  <a:schemeClr val="bg1"/>
                </a:solidFill>
              </a:rPr>
              <a:t>к участникам закупки, к закупаемым товарам, работам, услугам, а также </a:t>
            </a:r>
            <a:r>
              <a:rPr lang="ru-RU" sz="1800" b="1" u="sng" dirty="0">
                <a:solidFill>
                  <a:schemeClr val="bg1"/>
                </a:solidFill>
              </a:rPr>
              <a:t>к условиям исполнения договора</a:t>
            </a:r>
            <a:r>
              <a:rPr lang="ru-RU" sz="1800" dirty="0">
                <a:solidFill>
                  <a:schemeClr val="bg1"/>
                </a:solidFill>
              </a:rPr>
              <a:t>, критерии и порядок оценки и сопоставления заявок на участие в закупке, установленные заказчиком</a:t>
            </a:r>
            <a:r>
              <a:rPr lang="ru-RU" sz="1800" b="1" u="sng" dirty="0">
                <a:solidFill>
                  <a:schemeClr val="bg1"/>
                </a:solidFill>
              </a:rPr>
              <a:t>, применяются в равной степени </a:t>
            </a:r>
            <a:r>
              <a:rPr lang="ru-RU" sz="1800" u="sng" dirty="0">
                <a:solidFill>
                  <a:schemeClr val="bg1"/>
                </a:solidFill>
              </a:rPr>
              <a:t>ко всем участникам закупки</a:t>
            </a:r>
            <a:r>
              <a:rPr lang="ru-RU" sz="1800" dirty="0">
                <a:solidFill>
                  <a:schemeClr val="bg1"/>
                </a:solidFill>
              </a:rPr>
              <a:t>, к предлагаемым ими товарам, работам, услугам, </a:t>
            </a:r>
            <a:r>
              <a:rPr lang="ru-RU" sz="1800" b="1" u="sng" dirty="0">
                <a:solidFill>
                  <a:schemeClr val="bg1"/>
                </a:solidFill>
              </a:rPr>
              <a:t>к условиям исполнения договора</a:t>
            </a:r>
            <a:r>
              <a:rPr lang="ru-RU" sz="1800" dirty="0">
                <a:solidFill>
                  <a:schemeClr val="bg1"/>
                </a:solidFill>
              </a:rPr>
              <a:t>.</a:t>
            </a:r>
          </a:p>
          <a:p>
            <a:pPr marL="137160" indent="0">
              <a:buNone/>
            </a:pPr>
            <a:endParaRPr lang="ru-RU" sz="1800" dirty="0">
              <a:solidFill>
                <a:schemeClr val="bg1"/>
              </a:solidFill>
            </a:endParaRPr>
          </a:p>
        </p:txBody>
      </p:sp>
    </p:spTree>
    <p:extLst>
      <p:ext uri="{BB962C8B-B14F-4D97-AF65-F5344CB8AC3E}">
        <p14:creationId xmlns:p14="http://schemas.microsoft.com/office/powerpoint/2010/main" val="239237452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467544" y="764704"/>
            <a:ext cx="8382000" cy="5400675"/>
          </a:xfrm>
        </p:spPr>
        <p:txBody>
          <a:bodyPr>
            <a:normAutofit fontScale="70000" lnSpcReduction="20000"/>
          </a:bodyPr>
          <a:lstStyle/>
          <a:p>
            <a:pPr marL="137160" indent="0">
              <a:buNone/>
            </a:pPr>
            <a:r>
              <a:rPr lang="ru-RU" sz="2400" b="1" dirty="0" smtClean="0">
                <a:solidFill>
                  <a:schemeClr val="bg1"/>
                </a:solidFill>
              </a:rPr>
              <a:t>Статья 4 часть 5</a:t>
            </a:r>
            <a:r>
              <a:rPr lang="ru-RU" sz="2400" b="1" dirty="0">
                <a:solidFill>
                  <a:schemeClr val="bg1"/>
                </a:solidFill>
              </a:rPr>
              <a:t>. </a:t>
            </a:r>
            <a:endParaRPr lang="ru-RU" sz="2400" b="1" dirty="0" smtClean="0">
              <a:solidFill>
                <a:schemeClr val="bg1"/>
              </a:solidFill>
            </a:endParaRPr>
          </a:p>
          <a:p>
            <a:pPr marL="137160" indent="0">
              <a:buNone/>
            </a:pPr>
            <a:r>
              <a:rPr lang="ru-RU" sz="2400" b="1" u="sng" dirty="0" smtClean="0">
                <a:solidFill>
                  <a:schemeClr val="bg1"/>
                </a:solidFill>
              </a:rPr>
              <a:t>При </a:t>
            </a:r>
            <a:r>
              <a:rPr lang="ru-RU" sz="2400" b="1" u="sng" dirty="0">
                <a:solidFill>
                  <a:schemeClr val="bg1"/>
                </a:solidFill>
              </a:rPr>
              <a:t>осуществлении закупки</a:t>
            </a:r>
            <a:r>
              <a:rPr lang="ru-RU" sz="2400" dirty="0">
                <a:solidFill>
                  <a:schemeClr val="bg1"/>
                </a:solidFill>
              </a:rPr>
              <a:t>, за исключением закупки у единственного поставщика (исполнителя, подрядчика) и конкурентной закупки, осуществляемой закрытым способом, в единой информационной системе </a:t>
            </a:r>
            <a:r>
              <a:rPr lang="ru-RU" sz="2400" b="1" u="sng" dirty="0">
                <a:solidFill>
                  <a:schemeClr val="bg1"/>
                </a:solidFill>
              </a:rPr>
              <a:t>размещаются</a:t>
            </a:r>
            <a:r>
              <a:rPr lang="ru-RU" sz="2400" dirty="0">
                <a:solidFill>
                  <a:schemeClr val="bg1"/>
                </a:solidFill>
              </a:rPr>
              <a:t> информация о закупке, в том числе извещение об осуществлении конкурентной закупки, документация о конкурентной закупке, за исключением запроса котировок, </a:t>
            </a:r>
            <a:r>
              <a:rPr lang="ru-RU" sz="2400" b="1" u="sng" dirty="0">
                <a:solidFill>
                  <a:schemeClr val="bg1"/>
                </a:solidFill>
              </a:rPr>
              <a:t>проект договора, являющийся неотъемлемой частью извещения об осуществлении конкурентной закупки и документации о конкурентной закупке</a:t>
            </a:r>
            <a:r>
              <a:rPr lang="ru-RU" sz="2400" b="1" dirty="0">
                <a:solidFill>
                  <a:schemeClr val="bg1"/>
                </a:solidFill>
              </a:rPr>
              <a:t>, </a:t>
            </a:r>
            <a:r>
              <a:rPr lang="ru-RU" sz="2400" dirty="0">
                <a:solidFill>
                  <a:schemeClr val="bg1"/>
                </a:solidFill>
              </a:rPr>
              <a:t>изменения, внесенные в эти извещение и документацию, разъяснения этой документации, протоколы, составляемые в ходе осуществления закупки, итоговый протокол, а также иная информация, размещение которой в единой информационной системе предусмотрено настоящим Федеральным законом и положением о закупке, за исключением случаев, предусмотренных </a:t>
            </a:r>
            <a:r>
              <a:rPr lang="ru-RU" sz="2400" b="1" dirty="0">
                <a:solidFill>
                  <a:schemeClr val="bg1"/>
                </a:solidFill>
              </a:rPr>
              <a:t>В случае, если при заключении и исполнении договора изменяются количество, объем, цена закупаемых товаров, работ, услуг или сроки исполнения договора по сравнению с указанными в итоговом протоколе, </a:t>
            </a:r>
            <a:r>
              <a:rPr lang="ru-RU" sz="2400" b="1" i="1" u="sng" dirty="0">
                <a:solidFill>
                  <a:schemeClr val="bg1"/>
                </a:solidFill>
                <a:effectLst>
                  <a:outerShdw blurRad="38100" dist="38100" dir="2700000" algn="tl">
                    <a:srgbClr val="000000">
                      <a:alpha val="43137"/>
                    </a:srgbClr>
                  </a:outerShdw>
                </a:effectLst>
              </a:rPr>
              <a:t>не позднее чем в течение десяти дней</a:t>
            </a:r>
            <a:r>
              <a:rPr lang="ru-RU" sz="2400" b="1" u="sng" dirty="0">
                <a:solidFill>
                  <a:schemeClr val="bg1"/>
                </a:solidFill>
                <a:effectLst>
                  <a:outerShdw blurRad="38100" dist="38100" dir="2700000" algn="tl">
                    <a:srgbClr val="000000">
                      <a:alpha val="43137"/>
                    </a:srgbClr>
                  </a:outerShdw>
                </a:effectLst>
              </a:rPr>
              <a:t> </a:t>
            </a:r>
            <a:r>
              <a:rPr lang="ru-RU" sz="2400" b="1" dirty="0">
                <a:solidFill>
                  <a:schemeClr val="bg1"/>
                </a:solidFill>
              </a:rPr>
              <a:t>со дня внесения изменений в договор в единой информационной системе размещается информация об изменении договора с указанием измененных условий</a:t>
            </a:r>
            <a:r>
              <a:rPr lang="ru-RU" sz="2400" dirty="0">
                <a:solidFill>
                  <a:schemeClr val="bg1"/>
                </a:solidFill>
              </a:rPr>
              <a:t>. частями </a:t>
            </a:r>
            <a:r>
              <a:rPr lang="ru-RU" sz="2400" dirty="0">
                <a:solidFill>
                  <a:schemeClr val="bg1"/>
                </a:solidFill>
              </a:rPr>
              <a:t>15 и 16 настоящей статьи. </a:t>
            </a:r>
            <a:r>
              <a:rPr lang="ru-RU" sz="2400" dirty="0" smtClean="0">
                <a:solidFill>
                  <a:schemeClr val="bg1"/>
                </a:solidFill>
              </a:rPr>
              <a:t>При </a:t>
            </a:r>
            <a:r>
              <a:rPr lang="ru-RU" sz="2400" dirty="0">
                <a:solidFill>
                  <a:schemeClr val="bg1"/>
                </a:solidFill>
              </a:rPr>
              <a:t>закупке у единственного поставщика (исполнителя, подрядчика) информация о такой закупке, предусмотренная настоящей частью, может быть размещена заказчиком в единой информационной системе в случае, если это предусмотрено положением о закупке.</a:t>
            </a:r>
          </a:p>
        </p:txBody>
      </p:sp>
    </p:spTree>
    <p:extLst>
      <p:ext uri="{BB962C8B-B14F-4D97-AF65-F5344CB8AC3E}">
        <p14:creationId xmlns:p14="http://schemas.microsoft.com/office/powerpoint/2010/main" val="1629962403"/>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827584" y="548680"/>
            <a:ext cx="7554416" cy="5256809"/>
          </a:xfrm>
        </p:spPr>
        <p:txBody>
          <a:bodyPr>
            <a:noAutofit/>
          </a:bodyPr>
          <a:lstStyle/>
          <a:p>
            <a:pPr marL="137160" indent="0">
              <a:buNone/>
            </a:pPr>
            <a:r>
              <a:rPr lang="ru-RU" sz="1900" b="1" dirty="0" smtClean="0">
                <a:solidFill>
                  <a:schemeClr val="bg1"/>
                </a:solidFill>
              </a:rPr>
              <a:t>Статья 4 часть19</a:t>
            </a:r>
            <a:r>
              <a:rPr lang="ru-RU" sz="1900" b="1" dirty="0">
                <a:solidFill>
                  <a:schemeClr val="bg1"/>
                </a:solidFill>
              </a:rPr>
              <a:t>. </a:t>
            </a:r>
            <a:endParaRPr lang="ru-RU" sz="1900" b="1" dirty="0" smtClean="0">
              <a:solidFill>
                <a:schemeClr val="bg1"/>
              </a:solidFill>
            </a:endParaRPr>
          </a:p>
          <a:p>
            <a:pPr marL="137160" indent="0">
              <a:buNone/>
            </a:pPr>
            <a:r>
              <a:rPr lang="ru-RU" sz="1900" dirty="0" smtClean="0">
                <a:solidFill>
                  <a:schemeClr val="bg1"/>
                </a:solidFill>
              </a:rPr>
              <a:t>Заказчик </a:t>
            </a:r>
            <a:r>
              <a:rPr lang="ru-RU" sz="1900" b="1" dirty="0">
                <a:solidFill>
                  <a:schemeClr val="bg1"/>
                </a:solidFill>
              </a:rPr>
              <a:t>не позднее 10-го числа месяца, следующего за отчетным</a:t>
            </a:r>
            <a:r>
              <a:rPr lang="ru-RU" sz="1900" dirty="0">
                <a:solidFill>
                  <a:schemeClr val="bg1"/>
                </a:solidFill>
              </a:rPr>
              <a:t> месяцем, размещает в единой информационной системе:</a:t>
            </a:r>
          </a:p>
          <a:p>
            <a:pPr marL="137160" indent="0">
              <a:buNone/>
            </a:pPr>
            <a:endParaRPr lang="ru-RU" sz="1900" dirty="0" smtClean="0">
              <a:solidFill>
                <a:schemeClr val="bg1"/>
              </a:solidFill>
            </a:endParaRPr>
          </a:p>
          <a:p>
            <a:pPr marL="137160" indent="0">
              <a:buNone/>
            </a:pPr>
            <a:r>
              <a:rPr lang="ru-RU" sz="1900" dirty="0" smtClean="0">
                <a:solidFill>
                  <a:schemeClr val="bg1"/>
                </a:solidFill>
              </a:rPr>
              <a:t>1</a:t>
            </a:r>
            <a:r>
              <a:rPr lang="ru-RU" sz="1900" dirty="0">
                <a:solidFill>
                  <a:schemeClr val="bg1"/>
                </a:solidFill>
              </a:rPr>
              <a:t>) сведения </a:t>
            </a:r>
            <a:r>
              <a:rPr lang="ru-RU" sz="1900" u="sng" dirty="0">
                <a:solidFill>
                  <a:schemeClr val="bg1"/>
                </a:solidFill>
              </a:rPr>
              <a:t>о количестве и об общей стоимости договоров, заключенных заказчиком по результатам закупки</a:t>
            </a:r>
            <a:r>
              <a:rPr lang="ru-RU" sz="1900" dirty="0">
                <a:solidFill>
                  <a:schemeClr val="bg1"/>
                </a:solidFill>
              </a:rPr>
              <a:t> товаров, работ, услуг, в том числе об общей стоимости договоров, информация о которых не внесена в реестр договоров в соответствии с частью 3 статьи 4.1 настоящего Федерального закона;</a:t>
            </a:r>
          </a:p>
          <a:p>
            <a:pPr marL="137160" indent="0">
              <a:buNone/>
            </a:pPr>
            <a:endParaRPr lang="ru-RU" sz="1900" dirty="0" smtClean="0">
              <a:solidFill>
                <a:schemeClr val="bg1"/>
              </a:solidFill>
            </a:endParaRPr>
          </a:p>
          <a:p>
            <a:pPr marL="137160" indent="0">
              <a:buNone/>
            </a:pPr>
            <a:r>
              <a:rPr lang="ru-RU" sz="1900" dirty="0" smtClean="0">
                <a:solidFill>
                  <a:schemeClr val="bg1"/>
                </a:solidFill>
              </a:rPr>
              <a:t>2</a:t>
            </a:r>
            <a:r>
              <a:rPr lang="ru-RU" sz="1900" dirty="0">
                <a:solidFill>
                  <a:schemeClr val="bg1"/>
                </a:solidFill>
              </a:rPr>
              <a:t>) сведения </a:t>
            </a:r>
            <a:r>
              <a:rPr lang="ru-RU" sz="1900" u="sng" dirty="0">
                <a:solidFill>
                  <a:schemeClr val="bg1"/>
                </a:solidFill>
              </a:rPr>
              <a:t>о количестве и стоимости договоров, заключенных заказчиком по результатам закупки у единственного поставщика </a:t>
            </a:r>
            <a:r>
              <a:rPr lang="ru-RU" sz="1900" dirty="0">
                <a:solidFill>
                  <a:schemeClr val="bg1"/>
                </a:solidFill>
              </a:rPr>
              <a:t>(исполнителя, подрядчика);</a:t>
            </a:r>
          </a:p>
          <a:p>
            <a:pPr marL="137160" indent="0">
              <a:buNone/>
            </a:pPr>
            <a:endParaRPr lang="ru-RU" sz="1900" dirty="0" smtClean="0">
              <a:solidFill>
                <a:schemeClr val="bg1"/>
              </a:solidFill>
            </a:endParaRPr>
          </a:p>
          <a:p>
            <a:pPr marL="137160" indent="0">
              <a:buNone/>
            </a:pPr>
            <a:r>
              <a:rPr lang="ru-RU" sz="1900" dirty="0" smtClean="0">
                <a:solidFill>
                  <a:schemeClr val="bg1"/>
                </a:solidFill>
              </a:rPr>
              <a:t>3</a:t>
            </a:r>
            <a:r>
              <a:rPr lang="ru-RU" sz="1900" dirty="0">
                <a:solidFill>
                  <a:schemeClr val="bg1"/>
                </a:solidFill>
              </a:rPr>
              <a:t>) сведения о количестве и стоимости договоров, заключенных заказчиком </a:t>
            </a:r>
            <a:r>
              <a:rPr lang="ru-RU" sz="1900" u="sng" dirty="0">
                <a:solidFill>
                  <a:schemeClr val="bg1"/>
                </a:solidFill>
              </a:rPr>
              <a:t>с единственным поставщиком </a:t>
            </a:r>
            <a:r>
              <a:rPr lang="ru-RU" sz="1900" dirty="0">
                <a:solidFill>
                  <a:schemeClr val="bg1"/>
                </a:solidFill>
              </a:rPr>
              <a:t>(исполнителем, </a:t>
            </a:r>
            <a:r>
              <a:rPr lang="ru-RU" sz="1900" dirty="0" smtClean="0">
                <a:solidFill>
                  <a:schemeClr val="bg1"/>
                </a:solidFill>
              </a:rPr>
              <a:t>подрядчиком) </a:t>
            </a:r>
            <a:r>
              <a:rPr lang="ru-RU" sz="1900" u="sng" dirty="0" smtClean="0">
                <a:solidFill>
                  <a:schemeClr val="bg1"/>
                </a:solidFill>
              </a:rPr>
              <a:t>по результатам конкурентной </a:t>
            </a:r>
            <a:r>
              <a:rPr lang="ru-RU" sz="1900" u="sng" dirty="0">
                <a:solidFill>
                  <a:schemeClr val="bg1"/>
                </a:solidFill>
              </a:rPr>
              <a:t>закупки</a:t>
            </a:r>
            <a:r>
              <a:rPr lang="ru-RU" sz="1900" dirty="0">
                <a:solidFill>
                  <a:schemeClr val="bg1"/>
                </a:solidFill>
              </a:rPr>
              <a:t>, признанной несостоявшейся</a:t>
            </a:r>
            <a:r>
              <a:rPr lang="ru-RU" sz="1900" dirty="0" smtClean="0">
                <a:solidFill>
                  <a:schemeClr val="bg1"/>
                </a:solidFill>
              </a:rPr>
              <a:t>.</a:t>
            </a:r>
            <a:endParaRPr lang="ru-RU" sz="1900" dirty="0">
              <a:solidFill>
                <a:schemeClr val="bg1"/>
              </a:solidFill>
            </a:endParaRPr>
          </a:p>
        </p:txBody>
      </p:sp>
    </p:spTree>
    <p:extLst>
      <p:ext uri="{BB962C8B-B14F-4D97-AF65-F5344CB8AC3E}">
        <p14:creationId xmlns:p14="http://schemas.microsoft.com/office/powerpoint/2010/main" val="2872995089"/>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467544" y="620688"/>
            <a:ext cx="8382000" cy="5113337"/>
          </a:xfrm>
        </p:spPr>
        <p:txBody>
          <a:bodyPr>
            <a:noAutofit/>
          </a:bodyPr>
          <a:lstStyle/>
          <a:p>
            <a:pPr marL="137160" indent="0">
              <a:buNone/>
            </a:pPr>
            <a:r>
              <a:rPr lang="ru-RU" sz="1600" b="1" dirty="0">
                <a:solidFill>
                  <a:schemeClr val="bg1"/>
                </a:solidFill>
              </a:rPr>
              <a:t>Статья 4.1. Реестр договоров, заключенных заказчиками</a:t>
            </a:r>
            <a:endParaRPr lang="ru-RU" sz="1600" dirty="0">
              <a:solidFill>
                <a:schemeClr val="bg1"/>
              </a:solidFill>
            </a:endParaRPr>
          </a:p>
          <a:p>
            <a:pPr marL="137160" indent="0">
              <a:buNone/>
            </a:pPr>
            <a:r>
              <a:rPr lang="ru-RU" sz="1600" dirty="0">
                <a:solidFill>
                  <a:schemeClr val="bg1"/>
                </a:solidFill>
              </a:rPr>
              <a:t>1. Федеральный орган исполнительной власти, осуществляющий правоприменительные функции по кассовому обслуживанию исполнения бюджетов бюджетной системы Российской Федерации, обеспечивает ведение в единой информационной системе реестра договоров, заключенных заказчиками по результатам закупки (далее - реестр договоров). </a:t>
            </a:r>
            <a:r>
              <a:rPr lang="ru-RU" sz="1600" dirty="0" smtClean="0">
                <a:solidFill>
                  <a:schemeClr val="bg1"/>
                </a:solidFill>
              </a:rPr>
              <a:t>Порядок </a:t>
            </a:r>
            <a:r>
              <a:rPr lang="ru-RU" sz="1600" dirty="0">
                <a:solidFill>
                  <a:schemeClr val="bg1"/>
                </a:solidFill>
              </a:rPr>
              <a:t>ведения указанного реестра, в том числе включаемые в него информация и документы о закупках, сроки размещения таких информации и документов в указанном реестре, устанавливается Правительством Российской Федерации</a:t>
            </a:r>
            <a:r>
              <a:rPr lang="ru-RU" sz="1600" dirty="0" smtClean="0">
                <a:solidFill>
                  <a:schemeClr val="bg1"/>
                </a:solidFill>
              </a:rPr>
              <a:t>. (ПП РФ от 31.10.2014    № 1132)</a:t>
            </a:r>
            <a:endParaRPr lang="ru-RU" sz="1600" dirty="0">
              <a:solidFill>
                <a:schemeClr val="bg1"/>
              </a:solidFill>
            </a:endParaRPr>
          </a:p>
          <a:p>
            <a:pPr marL="137160" indent="0">
              <a:buNone/>
            </a:pPr>
            <a:r>
              <a:rPr lang="ru-RU" sz="1600" dirty="0">
                <a:solidFill>
                  <a:schemeClr val="bg1"/>
                </a:solidFill>
              </a:rPr>
              <a:t>2. </a:t>
            </a:r>
            <a:r>
              <a:rPr lang="ru-RU" sz="1600" u="sng" dirty="0">
                <a:solidFill>
                  <a:schemeClr val="bg1"/>
                </a:solidFill>
              </a:rPr>
              <a:t>В течение </a:t>
            </a:r>
            <a:r>
              <a:rPr lang="ru-RU" sz="1600" b="1" u="sng" dirty="0">
                <a:solidFill>
                  <a:schemeClr val="bg1"/>
                </a:solidFill>
              </a:rPr>
              <a:t>трех рабочих дней</a:t>
            </a:r>
            <a:r>
              <a:rPr lang="ru-RU" sz="1600" u="sng" dirty="0">
                <a:solidFill>
                  <a:schemeClr val="bg1"/>
                </a:solidFill>
              </a:rPr>
              <a:t> </a:t>
            </a:r>
            <a:r>
              <a:rPr lang="ru-RU" sz="1600" i="1" u="sng" dirty="0">
                <a:solidFill>
                  <a:schemeClr val="bg1"/>
                </a:solidFill>
              </a:rPr>
              <a:t>со дня заключения договора</a:t>
            </a:r>
            <a:r>
              <a:rPr lang="ru-RU" sz="1600" dirty="0">
                <a:solidFill>
                  <a:schemeClr val="bg1"/>
                </a:solidFill>
              </a:rPr>
              <a:t>, в том числе договора, заключенного заказчиком по результатам закупки у единственного поставщика (исполнителя, подрядчика) товаров, работ, услуг, </a:t>
            </a:r>
            <a:r>
              <a:rPr lang="ru-RU" sz="1600" u="sng" dirty="0">
                <a:solidFill>
                  <a:schemeClr val="bg1"/>
                </a:solidFill>
              </a:rPr>
              <a:t>стоимость которых превышает </a:t>
            </a:r>
            <a:r>
              <a:rPr lang="ru-RU" sz="1600" dirty="0">
                <a:solidFill>
                  <a:schemeClr val="bg1"/>
                </a:solidFill>
              </a:rPr>
              <a:t>размеры, установленные частью 15 статьи 4 настоящего Федерального </a:t>
            </a:r>
            <a:r>
              <a:rPr lang="ru-RU" sz="1600" dirty="0" smtClean="0">
                <a:solidFill>
                  <a:schemeClr val="bg1"/>
                </a:solidFill>
              </a:rPr>
              <a:t>закона (</a:t>
            </a:r>
            <a:r>
              <a:rPr lang="ru-RU" sz="1600" i="1" dirty="0" err="1" smtClean="0">
                <a:solidFill>
                  <a:schemeClr val="bg1"/>
                </a:solidFill>
              </a:rPr>
              <a:t>гос.тайна</a:t>
            </a:r>
            <a:r>
              <a:rPr lang="ru-RU" sz="1600" i="1" dirty="0" smtClean="0">
                <a:solidFill>
                  <a:schemeClr val="bg1"/>
                </a:solidFill>
              </a:rPr>
              <a:t>; 100/500 </a:t>
            </a:r>
            <a:r>
              <a:rPr lang="ru-RU" sz="1600" i="1" dirty="0" err="1" smtClean="0">
                <a:solidFill>
                  <a:schemeClr val="bg1"/>
                </a:solidFill>
              </a:rPr>
              <a:t>тыс.руб</a:t>
            </a:r>
            <a:r>
              <a:rPr lang="ru-RU" sz="1600" i="1" dirty="0" smtClean="0">
                <a:solidFill>
                  <a:schemeClr val="bg1"/>
                </a:solidFill>
              </a:rPr>
              <a:t>. и др</a:t>
            </a:r>
            <a:r>
              <a:rPr lang="ru-RU" sz="1600" dirty="0" smtClean="0">
                <a:solidFill>
                  <a:schemeClr val="bg1"/>
                </a:solidFill>
              </a:rPr>
              <a:t>.), </a:t>
            </a:r>
            <a:r>
              <a:rPr lang="ru-RU" sz="1600" u="sng" dirty="0">
                <a:solidFill>
                  <a:schemeClr val="bg1"/>
                </a:solidFill>
              </a:rPr>
              <a:t>заказчики </a:t>
            </a:r>
            <a:r>
              <a:rPr lang="ru-RU" sz="1600" u="sng" dirty="0" smtClean="0">
                <a:solidFill>
                  <a:schemeClr val="bg1"/>
                </a:solidFill>
              </a:rPr>
              <a:t>вносят </a:t>
            </a:r>
            <a:r>
              <a:rPr lang="ru-RU" sz="1600" u="sng" dirty="0">
                <a:solidFill>
                  <a:schemeClr val="bg1"/>
                </a:solidFill>
              </a:rPr>
              <a:t>информацию и документы</a:t>
            </a:r>
            <a:r>
              <a:rPr lang="ru-RU" sz="1600" dirty="0">
                <a:solidFill>
                  <a:schemeClr val="bg1"/>
                </a:solidFill>
              </a:rPr>
              <a:t>, установленные Правительством Российской Федерации в соответствии с </a:t>
            </a:r>
            <a:r>
              <a:rPr lang="ru-RU" sz="1600" dirty="0" smtClean="0">
                <a:solidFill>
                  <a:schemeClr val="bg1"/>
                </a:solidFill>
              </a:rPr>
              <a:t>частью 1 </a:t>
            </a:r>
            <a:r>
              <a:rPr lang="ru-RU" sz="1600" dirty="0">
                <a:solidFill>
                  <a:schemeClr val="bg1"/>
                </a:solidFill>
              </a:rPr>
              <a:t>настоящей статьи, </a:t>
            </a:r>
            <a:r>
              <a:rPr lang="ru-RU" sz="1600" u="sng" dirty="0">
                <a:solidFill>
                  <a:schemeClr val="bg1"/>
                </a:solidFill>
              </a:rPr>
              <a:t>в реестр договоров</a:t>
            </a:r>
            <a:r>
              <a:rPr lang="ru-RU" sz="1600" dirty="0">
                <a:solidFill>
                  <a:schemeClr val="bg1"/>
                </a:solidFill>
              </a:rPr>
              <a:t>. Если в договор были внесены изменения, </a:t>
            </a:r>
            <a:r>
              <a:rPr lang="ru-RU" sz="1600" u="sng" dirty="0">
                <a:solidFill>
                  <a:schemeClr val="bg1"/>
                </a:solidFill>
              </a:rPr>
              <a:t>заказчики вносят в реестр договоров такие информацию и документы, в отношении которых были внесены изменения</a:t>
            </a:r>
            <a:r>
              <a:rPr lang="ru-RU" sz="1600" dirty="0" smtClean="0">
                <a:solidFill>
                  <a:schemeClr val="bg1"/>
                </a:solidFill>
              </a:rPr>
              <a:t>. </a:t>
            </a:r>
            <a:r>
              <a:rPr lang="ru-RU" sz="1600" u="sng" dirty="0" smtClean="0">
                <a:solidFill>
                  <a:schemeClr val="bg1"/>
                </a:solidFill>
              </a:rPr>
              <a:t>Информация о результатах исполнения договора вносится заказчиками в реестр договоров </a:t>
            </a:r>
            <a:r>
              <a:rPr lang="ru-RU" sz="1600" b="1" u="sng" dirty="0" smtClean="0">
                <a:solidFill>
                  <a:schemeClr val="bg1"/>
                </a:solidFill>
              </a:rPr>
              <a:t>в течение десяти дней</a:t>
            </a:r>
            <a:r>
              <a:rPr lang="ru-RU" sz="1600" u="sng" dirty="0" smtClean="0">
                <a:solidFill>
                  <a:schemeClr val="bg1"/>
                </a:solidFill>
              </a:rPr>
              <a:t> </a:t>
            </a:r>
            <a:r>
              <a:rPr lang="ru-RU" sz="1600" i="1" u="sng" dirty="0" smtClean="0">
                <a:solidFill>
                  <a:schemeClr val="bg1"/>
                </a:solidFill>
              </a:rPr>
              <a:t>со дня исполнения, изменения или расторжения договора</a:t>
            </a:r>
            <a:r>
              <a:rPr lang="ru-RU" sz="1600" dirty="0" smtClean="0">
                <a:solidFill>
                  <a:schemeClr val="bg1"/>
                </a:solidFill>
              </a:rPr>
              <a:t>.</a:t>
            </a:r>
            <a:endParaRPr lang="ru-RU" sz="1600" dirty="0">
              <a:solidFill>
                <a:schemeClr val="bg1"/>
              </a:solidFill>
            </a:endParaRPr>
          </a:p>
          <a:p>
            <a:pPr marL="137160" indent="0">
              <a:buNone/>
            </a:pPr>
            <a:r>
              <a:rPr lang="ru-RU" sz="1600" dirty="0">
                <a:solidFill>
                  <a:schemeClr val="bg1"/>
                </a:solidFill>
              </a:rPr>
              <a:t>3. </a:t>
            </a:r>
            <a:r>
              <a:rPr lang="ru-RU" sz="1600" u="sng" dirty="0">
                <a:solidFill>
                  <a:schemeClr val="bg1"/>
                </a:solidFill>
              </a:rPr>
              <a:t>В </a:t>
            </a:r>
            <a:r>
              <a:rPr lang="ru-RU" sz="1600" u="sng" dirty="0" smtClean="0">
                <a:solidFill>
                  <a:schemeClr val="bg1"/>
                </a:solidFill>
              </a:rPr>
              <a:t>реестр </a:t>
            </a:r>
            <a:r>
              <a:rPr lang="ru-RU" sz="1600" u="sng" dirty="0">
                <a:solidFill>
                  <a:schemeClr val="bg1"/>
                </a:solidFill>
              </a:rPr>
              <a:t>договоров не вносятся сведения и документы, которые в соответствии с настоящим Федеральным законом не подлежат размещению в единой информационной системе</a:t>
            </a:r>
            <a:r>
              <a:rPr lang="ru-RU" sz="1600" dirty="0">
                <a:solidFill>
                  <a:schemeClr val="bg1"/>
                </a:solidFill>
              </a:rPr>
              <a:t>.</a:t>
            </a:r>
          </a:p>
        </p:txBody>
      </p:sp>
    </p:spTree>
    <p:extLst>
      <p:ext uri="{BB962C8B-B14F-4D97-AF65-F5344CB8AC3E}">
        <p14:creationId xmlns:p14="http://schemas.microsoft.com/office/powerpoint/2010/main" val="1327471431"/>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683568" y="476673"/>
            <a:ext cx="7698432" cy="6120978"/>
          </a:xfrm>
        </p:spPr>
        <p:txBody>
          <a:bodyPr>
            <a:normAutofit/>
          </a:bodyPr>
          <a:lstStyle/>
          <a:p>
            <a:pPr marL="137160" indent="0">
              <a:buNone/>
            </a:pPr>
            <a:r>
              <a:rPr lang="ru-RU" sz="2000" b="1" dirty="0" smtClean="0">
                <a:solidFill>
                  <a:schemeClr val="bg1"/>
                </a:solidFill>
              </a:rPr>
              <a:t>Статья 3.2 часть 15</a:t>
            </a:r>
            <a:r>
              <a:rPr lang="ru-RU" sz="2000" b="1" dirty="0">
                <a:solidFill>
                  <a:schemeClr val="bg1"/>
                </a:solidFill>
              </a:rPr>
              <a:t>. </a:t>
            </a:r>
            <a:endParaRPr lang="ru-RU" sz="2000" b="1" dirty="0" smtClean="0">
              <a:solidFill>
                <a:schemeClr val="bg1"/>
              </a:solidFill>
            </a:endParaRPr>
          </a:p>
          <a:p>
            <a:pPr marL="137160" indent="0">
              <a:buNone/>
            </a:pPr>
            <a:r>
              <a:rPr lang="ru-RU" sz="2000" u="sng" dirty="0" smtClean="0">
                <a:solidFill>
                  <a:schemeClr val="bg1"/>
                </a:solidFill>
              </a:rPr>
              <a:t>Договор </a:t>
            </a:r>
            <a:r>
              <a:rPr lang="ru-RU" sz="2000" u="sng" dirty="0">
                <a:solidFill>
                  <a:schemeClr val="bg1"/>
                </a:solidFill>
              </a:rPr>
              <a:t>по результатам конкурентной закупки заключается не ранее чем через</a:t>
            </a:r>
            <a:r>
              <a:rPr lang="ru-RU" sz="2000" b="1" u="sng" dirty="0">
                <a:solidFill>
                  <a:schemeClr val="bg1"/>
                </a:solidFill>
              </a:rPr>
              <a:t> десять дней </a:t>
            </a:r>
            <a:r>
              <a:rPr lang="ru-RU" sz="2000" u="sng" dirty="0">
                <a:solidFill>
                  <a:schemeClr val="bg1"/>
                </a:solidFill>
              </a:rPr>
              <a:t>и не позднее чем через </a:t>
            </a:r>
            <a:r>
              <a:rPr lang="ru-RU" sz="2000" b="1" u="sng" dirty="0">
                <a:solidFill>
                  <a:schemeClr val="bg1"/>
                </a:solidFill>
              </a:rPr>
              <a:t>двадцать дней </a:t>
            </a:r>
            <a:r>
              <a:rPr lang="ru-RU" sz="2000" u="sng" dirty="0">
                <a:solidFill>
                  <a:schemeClr val="bg1"/>
                </a:solidFill>
              </a:rPr>
              <a:t>с даты размещения в единой информационной системе итогового протокола, </a:t>
            </a:r>
            <a:r>
              <a:rPr lang="ru-RU" sz="2000" dirty="0">
                <a:solidFill>
                  <a:schemeClr val="bg1"/>
                </a:solidFill>
              </a:rPr>
              <a:t>составленного по результатам конкурентной закупки. </a:t>
            </a:r>
            <a:r>
              <a:rPr lang="ru-RU" sz="2000" u="sng" dirty="0">
                <a:solidFill>
                  <a:schemeClr val="bg1"/>
                </a:solidFill>
              </a:rPr>
              <a:t>В случае необходимости одобрения органом управления заказчика</a:t>
            </a:r>
            <a:r>
              <a:rPr lang="ru-RU" sz="2000" dirty="0">
                <a:solidFill>
                  <a:schemeClr val="bg1"/>
                </a:solidFill>
              </a:rPr>
              <a:t> в соответствии с законодательством Российской Федерации заключения договора или в случае обжалования в антимонопольном органе действий (бездействия) заказчика, комиссии по осуществлению конкурентной закупки, оператора электронной площадки договор должен быть </a:t>
            </a:r>
            <a:r>
              <a:rPr lang="ru-RU" sz="2000" b="1" dirty="0">
                <a:solidFill>
                  <a:schemeClr val="bg1"/>
                </a:solidFill>
              </a:rPr>
              <a:t>заключен не позднее чем через пять дней</a:t>
            </a:r>
            <a:r>
              <a:rPr lang="ru-RU" sz="2000" dirty="0">
                <a:solidFill>
                  <a:schemeClr val="bg1"/>
                </a:solidFill>
              </a:rPr>
              <a:t> </a:t>
            </a:r>
            <a:r>
              <a:rPr lang="ru-RU" sz="2000" u="sng" dirty="0">
                <a:solidFill>
                  <a:schemeClr val="bg1"/>
                </a:solidFill>
              </a:rPr>
              <a:t>с даты указанного одобрения или с даты вынесения решения антимонопольного органа </a:t>
            </a:r>
            <a:r>
              <a:rPr lang="ru-RU" sz="2000" dirty="0">
                <a:solidFill>
                  <a:schemeClr val="bg1"/>
                </a:solidFill>
              </a:rPr>
              <a:t>по результатам обжалования действий (бездействия) заказчика, комиссии по осуществлению конкурентной закупки, оператора электронной площадки.</a:t>
            </a:r>
          </a:p>
        </p:txBody>
      </p:sp>
    </p:spTree>
    <p:extLst>
      <p:ext uri="{BB962C8B-B14F-4D97-AF65-F5344CB8AC3E}">
        <p14:creationId xmlns:p14="http://schemas.microsoft.com/office/powerpoint/2010/main" val="2338463769"/>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323528" y="548680"/>
            <a:ext cx="8382000" cy="5760640"/>
          </a:xfrm>
        </p:spPr>
        <p:txBody>
          <a:bodyPr>
            <a:normAutofit fontScale="92500" lnSpcReduction="20000"/>
          </a:bodyPr>
          <a:lstStyle/>
          <a:p>
            <a:pPr marL="137160" indent="0">
              <a:buNone/>
            </a:pPr>
            <a:r>
              <a:rPr lang="ru-RU" sz="1800" b="1" dirty="0">
                <a:solidFill>
                  <a:schemeClr val="bg1"/>
                </a:solidFill>
              </a:rPr>
              <a:t>Статья 3.4. Особенности осуществления конкурентной закупки в электронной форме и функционирования электронной площадки для целей осуществления конкурентной закупки, участниками которой могут быть только субъекты малого и среднего </a:t>
            </a:r>
            <a:r>
              <a:rPr lang="ru-RU" sz="1800" b="1" dirty="0" smtClean="0">
                <a:solidFill>
                  <a:schemeClr val="bg1"/>
                </a:solidFill>
              </a:rPr>
              <a:t>предпринимательства</a:t>
            </a:r>
          </a:p>
          <a:p>
            <a:pPr marL="137160" indent="0">
              <a:buNone/>
            </a:pPr>
            <a:r>
              <a:rPr lang="ru-RU" sz="1800" b="1" dirty="0">
                <a:solidFill>
                  <a:schemeClr val="bg1"/>
                </a:solidFill>
              </a:rPr>
              <a:t>28.</a:t>
            </a:r>
            <a:r>
              <a:rPr lang="ru-RU" sz="1800" dirty="0">
                <a:solidFill>
                  <a:schemeClr val="bg1"/>
                </a:solidFill>
              </a:rPr>
              <a:t> </a:t>
            </a:r>
            <a:r>
              <a:rPr lang="ru-RU" sz="1800" u="sng" dirty="0">
                <a:solidFill>
                  <a:schemeClr val="bg1"/>
                </a:solidFill>
              </a:rPr>
              <a:t>Договор </a:t>
            </a:r>
            <a:r>
              <a:rPr lang="ru-RU" sz="1800" dirty="0">
                <a:solidFill>
                  <a:schemeClr val="bg1"/>
                </a:solidFill>
              </a:rPr>
              <a:t>по результатам конкурентной закупки с участием субъектов малого и среднего предпринимательства </a:t>
            </a:r>
            <a:r>
              <a:rPr lang="ru-RU" sz="1800" u="sng" dirty="0">
                <a:solidFill>
                  <a:schemeClr val="bg1"/>
                </a:solidFill>
              </a:rPr>
              <a:t>заключается с использованием программно-аппаратных средств электронной площадки и должен быть подписан электронной подписью</a:t>
            </a:r>
            <a:r>
              <a:rPr lang="ru-RU" sz="1800" dirty="0">
                <a:solidFill>
                  <a:schemeClr val="bg1"/>
                </a:solidFill>
              </a:rPr>
              <a:t> лица, имеющего право действовать от имени соответственно участника такой конкурентной закупки, заказчика</a:t>
            </a:r>
            <a:r>
              <a:rPr lang="ru-RU" sz="1800" u="sng" dirty="0">
                <a:solidFill>
                  <a:schemeClr val="bg1"/>
                </a:solidFill>
              </a:rPr>
              <a:t>. В случае наличия разногласий по проекту договора</a:t>
            </a:r>
            <a:r>
              <a:rPr lang="ru-RU" sz="1800" dirty="0">
                <a:solidFill>
                  <a:schemeClr val="bg1"/>
                </a:solidFill>
              </a:rPr>
              <a:t>, направленному заказчиком, участник такой закупки составляет </a:t>
            </a:r>
            <a:r>
              <a:rPr lang="ru-RU" sz="1800" u="sng" dirty="0">
                <a:solidFill>
                  <a:schemeClr val="bg1"/>
                </a:solidFill>
              </a:rPr>
              <a:t>протокол разногласий </a:t>
            </a:r>
            <a:r>
              <a:rPr lang="ru-RU" sz="1800" dirty="0">
                <a:solidFill>
                  <a:schemeClr val="bg1"/>
                </a:solidFill>
              </a:rPr>
              <a:t>с указанием замечаний к положениям проекта договора, не соответствующим извещению, документации о конкурентной закупке и своей заявке, с указанием соответствующих положений данных документов. Протокол разногласий направляется заказчику с использованием программно-аппаратных средств электронной площадки. Заказчик рассматривает протокол разногласий и направляет участнику такой закупки доработанный проект договора либо повторно направляет проект договора с указанием в отдельном документе причин отказа учесть полностью или частично содержащиеся в протоколе разногласий замечания.</a:t>
            </a:r>
          </a:p>
          <a:p>
            <a:pPr marL="137160" indent="0">
              <a:buNone/>
            </a:pPr>
            <a:r>
              <a:rPr lang="ru-RU" sz="1800" b="1" dirty="0">
                <a:solidFill>
                  <a:schemeClr val="bg1"/>
                </a:solidFill>
              </a:rPr>
              <a:t>29.</a:t>
            </a:r>
            <a:r>
              <a:rPr lang="ru-RU" sz="1800" dirty="0">
                <a:solidFill>
                  <a:schemeClr val="bg1"/>
                </a:solidFill>
              </a:rPr>
              <a:t> </a:t>
            </a:r>
            <a:r>
              <a:rPr lang="ru-RU" sz="1800" u="sng" dirty="0">
                <a:solidFill>
                  <a:schemeClr val="bg1"/>
                </a:solidFill>
              </a:rPr>
              <a:t>Договор </a:t>
            </a:r>
            <a:r>
              <a:rPr lang="ru-RU" sz="1800" dirty="0">
                <a:solidFill>
                  <a:schemeClr val="bg1"/>
                </a:solidFill>
              </a:rPr>
              <a:t>по результатам конкурентной закупки с участием субъектов малого и среднего предпринимательства </a:t>
            </a:r>
            <a:r>
              <a:rPr lang="ru-RU" sz="1800" u="sng" dirty="0">
                <a:solidFill>
                  <a:schemeClr val="bg1"/>
                </a:solidFill>
              </a:rPr>
              <a:t>заключается на условиях, которые предусмотрены проектом договора, документацией о конкурентной закупке, извещением об осуществлении конкурентной закупки или приглашением принять участие в такой закупке и заявкой участника такой закупки, с которым заключается договор.</a:t>
            </a:r>
            <a:endParaRPr lang="ru-RU" sz="1800" b="1" u="sng" dirty="0">
              <a:solidFill>
                <a:schemeClr val="bg1"/>
              </a:solidFill>
            </a:endParaRPr>
          </a:p>
        </p:txBody>
      </p:sp>
    </p:spTree>
    <p:extLst>
      <p:ext uri="{BB962C8B-B14F-4D97-AF65-F5344CB8AC3E}">
        <p14:creationId xmlns:p14="http://schemas.microsoft.com/office/powerpoint/2010/main" val="193008186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382000" cy="443198"/>
          </a:xfrm>
        </p:spPr>
        <p:txBody>
          <a:bodyPr>
            <a:normAutofit fontScale="90000"/>
          </a:bodyPr>
          <a:lstStyle/>
          <a:p>
            <a:pPr algn="ctr"/>
            <a:r>
              <a:rPr lang="ru-RU" sz="3200" dirty="0"/>
              <a:t>Основные требования 223-ФЗ</a:t>
            </a:r>
          </a:p>
        </p:txBody>
      </p:sp>
      <p:sp>
        <p:nvSpPr>
          <p:cNvPr id="3" name="Текст 2"/>
          <p:cNvSpPr>
            <a:spLocks noGrp="1"/>
          </p:cNvSpPr>
          <p:nvPr>
            <p:ph type="body" sz="quarter" idx="10"/>
          </p:nvPr>
        </p:nvSpPr>
        <p:spPr>
          <a:xfrm>
            <a:off x="381000" y="1052736"/>
            <a:ext cx="8382000" cy="4428905"/>
          </a:xfrm>
        </p:spPr>
        <p:txBody>
          <a:bodyPr/>
          <a:lstStyle/>
          <a:p>
            <a:pPr marL="0" indent="0">
              <a:buNone/>
            </a:pPr>
            <a:r>
              <a:rPr lang="ru-RU" sz="1800" dirty="0"/>
              <a:t> </a:t>
            </a:r>
            <a:r>
              <a:rPr lang="ru-RU" sz="2000" dirty="0" smtClean="0">
                <a:solidFill>
                  <a:schemeClr val="bg1"/>
                </a:solidFill>
              </a:rPr>
              <a:t>• </a:t>
            </a:r>
            <a:r>
              <a:rPr lang="ru-RU" sz="2000" b="1" dirty="0" smtClean="0">
                <a:solidFill>
                  <a:schemeClr val="bg1"/>
                </a:solidFill>
              </a:rPr>
              <a:t>отсутствие </a:t>
            </a:r>
            <a:r>
              <a:rPr lang="ru-RU" sz="2000" b="1" dirty="0">
                <a:solidFill>
                  <a:schemeClr val="bg1"/>
                </a:solidFill>
              </a:rPr>
              <a:t>ограничения </a:t>
            </a:r>
            <a:r>
              <a:rPr lang="ru-RU" sz="2000" dirty="0">
                <a:solidFill>
                  <a:schemeClr val="bg1"/>
                </a:solidFill>
              </a:rPr>
              <a:t>допуска к участию в торгах путем установления не измеряемых, не администрируемых требований к участникам торгов; </a:t>
            </a:r>
            <a:endParaRPr lang="ru-RU" sz="2000" dirty="0" smtClean="0">
              <a:solidFill>
                <a:schemeClr val="bg1"/>
              </a:solidFill>
            </a:endParaRPr>
          </a:p>
          <a:p>
            <a:pPr marL="0" indent="0">
              <a:buNone/>
            </a:pPr>
            <a:r>
              <a:rPr lang="ru-RU" sz="2000" dirty="0" smtClean="0">
                <a:solidFill>
                  <a:schemeClr val="bg1"/>
                </a:solidFill>
              </a:rPr>
              <a:t>• </a:t>
            </a:r>
            <a:r>
              <a:rPr lang="ru-RU" sz="2000" b="1" dirty="0">
                <a:solidFill>
                  <a:schemeClr val="bg1"/>
                </a:solidFill>
              </a:rPr>
              <a:t>запрет на предъявление </a:t>
            </a:r>
            <a:r>
              <a:rPr lang="ru-RU" sz="2000" dirty="0">
                <a:solidFill>
                  <a:schemeClr val="bg1"/>
                </a:solidFill>
              </a:rPr>
              <a:t>к участникам закупок, к закупаемым товарам, работам, услугам, а также условиям договора </a:t>
            </a:r>
            <a:r>
              <a:rPr lang="ru-RU" sz="2000" b="1" dirty="0">
                <a:solidFill>
                  <a:schemeClr val="bg1"/>
                </a:solidFill>
              </a:rPr>
              <a:t>требований</a:t>
            </a:r>
            <a:r>
              <a:rPr lang="ru-RU" sz="2000" dirty="0">
                <a:solidFill>
                  <a:schemeClr val="bg1"/>
                </a:solidFill>
              </a:rPr>
              <a:t> и осуществление оценки и сопоставление заявок на участие в закупках по критериям и в порядке, </a:t>
            </a:r>
            <a:r>
              <a:rPr lang="ru-RU" sz="2000" b="1" dirty="0">
                <a:solidFill>
                  <a:schemeClr val="bg1"/>
                </a:solidFill>
              </a:rPr>
              <a:t>не размещенным в ЕИС</a:t>
            </a:r>
            <a:r>
              <a:rPr lang="ru-RU" sz="2000" dirty="0">
                <a:solidFill>
                  <a:schemeClr val="bg1"/>
                </a:solidFill>
              </a:rPr>
              <a:t>; </a:t>
            </a:r>
            <a:endParaRPr lang="ru-RU" sz="2000" dirty="0" smtClean="0">
              <a:solidFill>
                <a:schemeClr val="bg1"/>
              </a:solidFill>
            </a:endParaRPr>
          </a:p>
          <a:p>
            <a:pPr marL="0" indent="0">
              <a:buNone/>
            </a:pPr>
            <a:r>
              <a:rPr lang="ru-RU" sz="2000" dirty="0" smtClean="0">
                <a:solidFill>
                  <a:schemeClr val="bg1"/>
                </a:solidFill>
              </a:rPr>
              <a:t>• </a:t>
            </a:r>
            <a:r>
              <a:rPr lang="ru-RU" sz="2000" b="1" dirty="0">
                <a:solidFill>
                  <a:schemeClr val="bg1"/>
                </a:solidFill>
              </a:rPr>
              <a:t>фиксация всех правил </a:t>
            </a:r>
            <a:r>
              <a:rPr lang="ru-RU" sz="2000" dirty="0">
                <a:solidFill>
                  <a:schemeClr val="bg1"/>
                </a:solidFill>
              </a:rPr>
              <a:t>закупок заказчика </a:t>
            </a:r>
            <a:r>
              <a:rPr lang="ru-RU" sz="2000" b="1" dirty="0">
                <a:solidFill>
                  <a:schemeClr val="bg1"/>
                </a:solidFill>
              </a:rPr>
              <a:t>в Положении о закупках </a:t>
            </a:r>
            <a:r>
              <a:rPr lang="ru-RU" sz="2000" dirty="0">
                <a:solidFill>
                  <a:schemeClr val="bg1"/>
                </a:solidFill>
              </a:rPr>
              <a:t>и </a:t>
            </a:r>
            <a:r>
              <a:rPr lang="ru-RU" sz="2000" b="1" dirty="0">
                <a:solidFill>
                  <a:schemeClr val="bg1"/>
                </a:solidFill>
              </a:rPr>
              <a:t>публикация</a:t>
            </a:r>
            <a:r>
              <a:rPr lang="ru-RU" sz="2000" dirty="0">
                <a:solidFill>
                  <a:schemeClr val="bg1"/>
                </a:solidFill>
              </a:rPr>
              <a:t> такого </a:t>
            </a:r>
            <a:r>
              <a:rPr lang="ru-RU" sz="2000" b="1" dirty="0">
                <a:solidFill>
                  <a:schemeClr val="bg1"/>
                </a:solidFill>
              </a:rPr>
              <a:t>Положения</a:t>
            </a:r>
            <a:r>
              <a:rPr lang="ru-RU" sz="2000" dirty="0">
                <a:solidFill>
                  <a:schemeClr val="bg1"/>
                </a:solidFill>
              </a:rPr>
              <a:t> о закупках </a:t>
            </a:r>
            <a:r>
              <a:rPr lang="ru-RU" sz="2000" b="1" dirty="0">
                <a:solidFill>
                  <a:schemeClr val="bg1"/>
                </a:solidFill>
              </a:rPr>
              <a:t>в</a:t>
            </a:r>
            <a:r>
              <a:rPr lang="ru-RU" sz="2000" dirty="0">
                <a:solidFill>
                  <a:schemeClr val="bg1"/>
                </a:solidFill>
              </a:rPr>
              <a:t> открытом доступе посредством </a:t>
            </a:r>
            <a:r>
              <a:rPr lang="ru-RU" sz="2000" b="1" dirty="0">
                <a:solidFill>
                  <a:schemeClr val="bg1"/>
                </a:solidFill>
              </a:rPr>
              <a:t>ЕИС</a:t>
            </a:r>
            <a:r>
              <a:rPr lang="ru-RU" sz="2000" dirty="0">
                <a:solidFill>
                  <a:schemeClr val="bg1"/>
                </a:solidFill>
              </a:rPr>
              <a:t>; </a:t>
            </a:r>
            <a:endParaRPr lang="ru-RU" sz="2000" dirty="0" smtClean="0">
              <a:solidFill>
                <a:schemeClr val="bg1"/>
              </a:solidFill>
            </a:endParaRPr>
          </a:p>
          <a:p>
            <a:pPr marL="0" indent="0">
              <a:buNone/>
            </a:pPr>
            <a:r>
              <a:rPr lang="ru-RU" sz="2000" dirty="0" smtClean="0">
                <a:solidFill>
                  <a:schemeClr val="bg1"/>
                </a:solidFill>
              </a:rPr>
              <a:t>• </a:t>
            </a:r>
            <a:r>
              <a:rPr lang="ru-RU" sz="2000" b="1" dirty="0">
                <a:solidFill>
                  <a:schemeClr val="bg1"/>
                </a:solidFill>
              </a:rPr>
              <a:t>публикация информации</a:t>
            </a:r>
            <a:r>
              <a:rPr lang="ru-RU" sz="2000" dirty="0">
                <a:solidFill>
                  <a:schemeClr val="bg1"/>
                </a:solidFill>
              </a:rPr>
              <a:t> о закупках </a:t>
            </a:r>
            <a:r>
              <a:rPr lang="ru-RU" sz="2000" b="1" dirty="0" smtClean="0">
                <a:solidFill>
                  <a:schemeClr val="bg1"/>
                </a:solidFill>
              </a:rPr>
              <a:t>в </a:t>
            </a:r>
            <a:r>
              <a:rPr lang="ru-RU" sz="2000" b="1" dirty="0">
                <a:solidFill>
                  <a:schemeClr val="bg1"/>
                </a:solidFill>
              </a:rPr>
              <a:t>ЕИС </a:t>
            </a:r>
            <a:r>
              <a:rPr lang="ru-RU" sz="2000" dirty="0">
                <a:solidFill>
                  <a:schemeClr val="bg1"/>
                </a:solidFill>
              </a:rPr>
              <a:t>и информации </a:t>
            </a:r>
            <a:r>
              <a:rPr lang="ru-RU" sz="2000" dirty="0" smtClean="0">
                <a:solidFill>
                  <a:schemeClr val="bg1"/>
                </a:solidFill>
              </a:rPr>
              <a:t>о </a:t>
            </a:r>
            <a:r>
              <a:rPr lang="ru-RU" sz="2000" dirty="0">
                <a:solidFill>
                  <a:schemeClr val="bg1"/>
                </a:solidFill>
              </a:rPr>
              <a:t>договорах в едином </a:t>
            </a:r>
            <a:r>
              <a:rPr lang="ru-RU" sz="2000" dirty="0" smtClean="0">
                <a:solidFill>
                  <a:schemeClr val="bg1"/>
                </a:solidFill>
              </a:rPr>
              <a:t>реестре договоров, определен </a:t>
            </a:r>
            <a:r>
              <a:rPr lang="ru-RU" sz="2000" dirty="0">
                <a:solidFill>
                  <a:schemeClr val="bg1"/>
                </a:solidFill>
              </a:rPr>
              <a:t>минимальный объем размещаемой информации. </a:t>
            </a:r>
            <a:endParaRPr lang="ru-RU" sz="2000" dirty="0" smtClean="0">
              <a:solidFill>
                <a:schemeClr val="bg1"/>
              </a:solidFill>
            </a:endParaRPr>
          </a:p>
          <a:p>
            <a:pPr marL="0" indent="0">
              <a:buNone/>
            </a:pPr>
            <a:r>
              <a:rPr lang="ru-RU" sz="2000" dirty="0" smtClean="0">
                <a:solidFill>
                  <a:schemeClr val="bg1"/>
                </a:solidFill>
              </a:rPr>
              <a:t>• </a:t>
            </a:r>
            <a:r>
              <a:rPr lang="ru-RU" sz="2000" b="1" dirty="0">
                <a:solidFill>
                  <a:schemeClr val="bg1"/>
                </a:solidFill>
              </a:rPr>
              <a:t>повышение доли закупок инновационной продукции</a:t>
            </a:r>
            <a:r>
              <a:rPr lang="ru-RU" sz="2000" dirty="0">
                <a:solidFill>
                  <a:schemeClr val="bg1"/>
                </a:solidFill>
              </a:rPr>
              <a:t>, путем разработки специальных планов закупки инновационной продукции.</a:t>
            </a:r>
          </a:p>
          <a:p>
            <a:pPr marL="0" indent="0">
              <a:buNone/>
            </a:pPr>
            <a:endParaRPr lang="ru-RU" sz="1800" dirty="0"/>
          </a:p>
        </p:txBody>
      </p:sp>
    </p:spTree>
    <p:extLst>
      <p:ext uri="{BB962C8B-B14F-4D97-AF65-F5344CB8AC3E}">
        <p14:creationId xmlns:p14="http://schemas.microsoft.com/office/powerpoint/2010/main" val="2884860306"/>
      </p:ext>
    </p:extLst>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pPr algn="ctr"/>
            <a:r>
              <a:rPr lang="ru-RU" sz="2000" dirty="0">
                <a:effectLst>
                  <a:outerShdw blurRad="38100" dist="38100" dir="2700000" algn="tl">
                    <a:srgbClr val="000000">
                      <a:alpha val="43137"/>
                    </a:srgbClr>
                  </a:outerShdw>
                </a:effectLst>
              </a:rPr>
              <a:t>Гражданский кодекс Российской </a:t>
            </a:r>
            <a:r>
              <a:rPr lang="ru-RU" sz="2000" dirty="0" smtClean="0">
                <a:effectLst>
                  <a:outerShdw blurRad="38100" dist="38100" dir="2700000" algn="tl">
                    <a:srgbClr val="000000">
                      <a:alpha val="43137"/>
                    </a:srgbClr>
                  </a:outerShdw>
                </a:effectLst>
              </a:rPr>
              <a:t>Федерации </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от 30.11.1994 г. № 51-ФЗ</a:t>
            </a:r>
            <a:endParaRPr lang="ru-RU" sz="2000" dirty="0">
              <a:effectLst>
                <a:outerShdw blurRad="38100" dist="38100" dir="2700000" algn="tl">
                  <a:srgbClr val="000000">
                    <a:alpha val="43137"/>
                  </a:srgbClr>
                </a:outerShdw>
              </a:effectLst>
            </a:endParaRPr>
          </a:p>
        </p:txBody>
      </p:sp>
      <p:sp>
        <p:nvSpPr>
          <p:cNvPr id="3" name="Текст 2"/>
          <p:cNvSpPr>
            <a:spLocks noGrp="1"/>
          </p:cNvSpPr>
          <p:nvPr>
            <p:ph type="body" sz="quarter" idx="10"/>
          </p:nvPr>
        </p:nvSpPr>
        <p:spPr>
          <a:xfrm>
            <a:off x="381000" y="1411552"/>
            <a:ext cx="8382000" cy="5185800"/>
          </a:xfrm>
        </p:spPr>
        <p:txBody>
          <a:bodyPr>
            <a:normAutofit fontScale="92500" lnSpcReduction="10000"/>
          </a:bodyPr>
          <a:lstStyle/>
          <a:p>
            <a:pPr marL="137160" indent="0">
              <a:buNone/>
            </a:pPr>
            <a:r>
              <a:rPr lang="ru-RU" sz="1800" b="1" dirty="0" smtClean="0">
                <a:solidFill>
                  <a:schemeClr val="bg1"/>
                </a:solidFill>
              </a:rPr>
              <a:t>Статья </a:t>
            </a:r>
            <a:r>
              <a:rPr lang="ru-RU" sz="1800" b="1" dirty="0">
                <a:solidFill>
                  <a:schemeClr val="bg1"/>
                </a:solidFill>
              </a:rPr>
              <a:t>422. Договор и закон</a:t>
            </a:r>
          </a:p>
          <a:p>
            <a:pPr marL="137160" indent="0">
              <a:buNone/>
            </a:pPr>
            <a:r>
              <a:rPr lang="ru-RU" sz="1800" b="1" dirty="0">
                <a:solidFill>
                  <a:schemeClr val="bg1"/>
                </a:solidFill>
              </a:rPr>
              <a:t> </a:t>
            </a:r>
            <a:r>
              <a:rPr lang="ru-RU" sz="1800" dirty="0" smtClean="0">
                <a:solidFill>
                  <a:schemeClr val="bg1"/>
                </a:solidFill>
              </a:rPr>
              <a:t>1</a:t>
            </a:r>
            <a:r>
              <a:rPr lang="ru-RU" sz="1800" dirty="0">
                <a:solidFill>
                  <a:schemeClr val="bg1"/>
                </a:solidFill>
              </a:rPr>
              <a:t>. </a:t>
            </a:r>
            <a:r>
              <a:rPr lang="ru-RU" sz="1800" u="sng" dirty="0">
                <a:solidFill>
                  <a:schemeClr val="bg1"/>
                </a:solidFill>
              </a:rPr>
              <a:t>Договор должен соответствовать обязательным для сторон правилам, установленным законом</a:t>
            </a:r>
            <a:r>
              <a:rPr lang="ru-RU" sz="1800" dirty="0">
                <a:solidFill>
                  <a:schemeClr val="bg1"/>
                </a:solidFill>
              </a:rPr>
              <a:t> и иными правовыми актами (императивным нормам), </a:t>
            </a:r>
            <a:r>
              <a:rPr lang="ru-RU" sz="1800" u="sng" dirty="0">
                <a:solidFill>
                  <a:schemeClr val="bg1"/>
                </a:solidFill>
              </a:rPr>
              <a:t>действующим в момент его заключения</a:t>
            </a:r>
            <a:r>
              <a:rPr lang="ru-RU" sz="1800" dirty="0">
                <a:solidFill>
                  <a:schemeClr val="bg1"/>
                </a:solidFill>
              </a:rPr>
              <a:t>.</a:t>
            </a:r>
          </a:p>
          <a:p>
            <a:pPr marL="137160" indent="0">
              <a:buNone/>
            </a:pPr>
            <a:r>
              <a:rPr lang="ru-RU" sz="1800" dirty="0">
                <a:solidFill>
                  <a:schemeClr val="bg1"/>
                </a:solidFill>
              </a:rPr>
              <a:t>2</a:t>
            </a:r>
            <a:r>
              <a:rPr lang="ru-RU" sz="1800" u="sng" dirty="0">
                <a:solidFill>
                  <a:schemeClr val="bg1"/>
                </a:solidFill>
              </a:rPr>
              <a:t>. Если после заключения договора принят закон</a:t>
            </a:r>
            <a:r>
              <a:rPr lang="ru-RU" sz="1800" dirty="0">
                <a:solidFill>
                  <a:schemeClr val="bg1"/>
                </a:solidFill>
              </a:rPr>
              <a:t>, устанавливающий обязательные для сторон правила иные, чем те, которые действовали при заключении договора, условия заключенного договора сохраняют силу, кроме случаев, когда в законе установлено, что его действие распространяется на отношения, возникшие из ранее заключенных договоров.</a:t>
            </a:r>
          </a:p>
          <a:p>
            <a:pPr marL="137160" indent="0">
              <a:buNone/>
            </a:pPr>
            <a:r>
              <a:rPr lang="ru-RU" sz="1800" b="1" dirty="0">
                <a:solidFill>
                  <a:schemeClr val="bg1"/>
                </a:solidFill>
              </a:rPr>
              <a:t>Статья 424. Цена</a:t>
            </a:r>
            <a:endParaRPr lang="ru-RU" sz="1800" dirty="0">
              <a:solidFill>
                <a:schemeClr val="bg1"/>
              </a:solidFill>
            </a:endParaRPr>
          </a:p>
          <a:p>
            <a:pPr marL="137160" indent="0">
              <a:buNone/>
            </a:pPr>
            <a:r>
              <a:rPr lang="ru-RU" sz="1800" dirty="0" smtClean="0">
                <a:solidFill>
                  <a:schemeClr val="bg1"/>
                </a:solidFill>
              </a:rPr>
              <a:t>1</a:t>
            </a:r>
            <a:r>
              <a:rPr lang="ru-RU" sz="1800" dirty="0">
                <a:solidFill>
                  <a:schemeClr val="bg1"/>
                </a:solidFill>
              </a:rPr>
              <a:t>. Исполнение договора оплачивается по цене, установленной соглашением сторон.</a:t>
            </a:r>
          </a:p>
          <a:p>
            <a:pPr marL="137160" indent="0">
              <a:buNone/>
            </a:pPr>
            <a:r>
              <a:rPr lang="ru-RU" sz="1800" dirty="0">
                <a:solidFill>
                  <a:schemeClr val="bg1"/>
                </a:solidFill>
              </a:rPr>
              <a:t>В предусмотренных законом случаях применяются цены (тарифы, расценки, ставки и т.п.), устанавливаемые или регулируемые уполномоченными на то государственными органами и (или) органами местного самоуправления.</a:t>
            </a:r>
          </a:p>
          <a:p>
            <a:pPr marL="137160" indent="0">
              <a:buNone/>
            </a:pPr>
            <a:r>
              <a:rPr lang="ru-RU" sz="1800" dirty="0">
                <a:solidFill>
                  <a:schemeClr val="bg1"/>
                </a:solidFill>
              </a:rPr>
              <a:t>(в ред. Федерального закона от 29.06.2009 N 132-ФЗ)</a:t>
            </a:r>
          </a:p>
          <a:p>
            <a:pPr marL="137160" indent="0">
              <a:buNone/>
            </a:pPr>
            <a:r>
              <a:rPr lang="ru-RU" sz="1800" dirty="0">
                <a:solidFill>
                  <a:schemeClr val="bg1"/>
                </a:solidFill>
              </a:rPr>
              <a:t>2. </a:t>
            </a:r>
            <a:r>
              <a:rPr lang="ru-RU" sz="1800" u="sng" dirty="0">
                <a:solidFill>
                  <a:schemeClr val="bg1"/>
                </a:solidFill>
              </a:rPr>
              <a:t>Изменение цены после заключения договора допускается в случаях и на условиях, предусмотренных договором, законом либо в установленном законом порядке.</a:t>
            </a:r>
          </a:p>
          <a:p>
            <a:pPr marL="137160" indent="0">
              <a:buNone/>
            </a:pPr>
            <a:r>
              <a:rPr lang="ru-RU" sz="1800" dirty="0">
                <a:solidFill>
                  <a:schemeClr val="bg1"/>
                </a:solidFill>
              </a:rPr>
              <a:t>3. В случаях, когда в возмездном договоре цена не предусмотрена и не может быть определена исходя из условий договора, исполнение договора должно быть оплачено по цене, которая при сравнимых обстоятельствах обычно взимается за аналогичные товары, работы или услуги.</a:t>
            </a:r>
          </a:p>
          <a:p>
            <a:pPr marL="137160" indent="0">
              <a:buNone/>
            </a:pPr>
            <a:endParaRPr lang="ru-RU" sz="1800" dirty="0">
              <a:solidFill>
                <a:schemeClr val="bg1"/>
              </a:solidFill>
            </a:endParaRPr>
          </a:p>
        </p:txBody>
      </p:sp>
    </p:spTree>
    <p:extLst>
      <p:ext uri="{BB962C8B-B14F-4D97-AF65-F5344CB8AC3E}">
        <p14:creationId xmlns:p14="http://schemas.microsoft.com/office/powerpoint/2010/main" val="2722722659"/>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899592" y="260648"/>
            <a:ext cx="7482408" cy="6408440"/>
          </a:xfrm>
        </p:spPr>
        <p:txBody>
          <a:bodyPr>
            <a:normAutofit fontScale="47500" lnSpcReduction="20000"/>
          </a:bodyPr>
          <a:lstStyle/>
          <a:p>
            <a:pPr marL="137160" indent="0">
              <a:buNone/>
            </a:pPr>
            <a:r>
              <a:rPr lang="ru-RU" sz="3400" b="1" dirty="0">
                <a:solidFill>
                  <a:schemeClr val="bg1"/>
                </a:solidFill>
              </a:rPr>
              <a:t>Статья 425. Действие договора</a:t>
            </a:r>
            <a:endParaRPr lang="ru-RU" sz="3400" dirty="0">
              <a:solidFill>
                <a:schemeClr val="bg1"/>
              </a:solidFill>
            </a:endParaRPr>
          </a:p>
          <a:p>
            <a:pPr marL="137160" indent="0">
              <a:buNone/>
            </a:pPr>
            <a:r>
              <a:rPr lang="ru-RU" sz="3400" dirty="0" smtClean="0">
                <a:solidFill>
                  <a:schemeClr val="bg1"/>
                </a:solidFill>
              </a:rPr>
              <a:t>1</a:t>
            </a:r>
            <a:r>
              <a:rPr lang="ru-RU" sz="3400" dirty="0">
                <a:solidFill>
                  <a:schemeClr val="bg1"/>
                </a:solidFill>
              </a:rPr>
              <a:t>. </a:t>
            </a:r>
            <a:r>
              <a:rPr lang="ru-RU" sz="3400" u="sng" dirty="0">
                <a:solidFill>
                  <a:schemeClr val="bg1"/>
                </a:solidFill>
              </a:rPr>
              <a:t>Договор вступает в силу и становится обязательным для сторон с момента его заключения.</a:t>
            </a:r>
          </a:p>
          <a:p>
            <a:pPr marL="137160" indent="0">
              <a:buNone/>
            </a:pPr>
            <a:r>
              <a:rPr lang="ru-RU" sz="3400" dirty="0">
                <a:solidFill>
                  <a:schemeClr val="bg1"/>
                </a:solidFill>
              </a:rPr>
              <a:t>2. Стороны вправе установить, что условия заключенного ими договора применяются к их отношениям, возникшим до заключения договора, </a:t>
            </a:r>
            <a:r>
              <a:rPr lang="ru-RU" sz="3400" dirty="0">
                <a:solidFill>
                  <a:schemeClr val="bg1"/>
                </a:solidFill>
                <a:effectLst>
                  <a:outerShdw blurRad="38100" dist="38100" dir="2700000" algn="tl">
                    <a:srgbClr val="000000">
                      <a:alpha val="43137"/>
                    </a:srgbClr>
                  </a:outerShdw>
                </a:effectLst>
              </a:rPr>
              <a:t>если иное не установлено законом или не вытекает из существа соответствующих отношений.</a:t>
            </a:r>
          </a:p>
          <a:p>
            <a:pPr marL="137160" indent="0">
              <a:buNone/>
            </a:pPr>
            <a:r>
              <a:rPr lang="ru-RU" sz="3400" dirty="0" smtClean="0">
                <a:solidFill>
                  <a:schemeClr val="bg1"/>
                </a:solidFill>
              </a:rPr>
              <a:t>3</a:t>
            </a:r>
            <a:r>
              <a:rPr lang="ru-RU" sz="3400" dirty="0">
                <a:solidFill>
                  <a:schemeClr val="bg1"/>
                </a:solidFill>
              </a:rPr>
              <a:t>. Законом или договором может быть предусмотрено, что окончание срока действия договора влечет прекращение обязательств сторон по договору.</a:t>
            </a:r>
          </a:p>
          <a:p>
            <a:pPr marL="137160" indent="0">
              <a:buNone/>
            </a:pPr>
            <a:r>
              <a:rPr lang="ru-RU" sz="3400" dirty="0">
                <a:solidFill>
                  <a:schemeClr val="bg1"/>
                </a:solidFill>
              </a:rPr>
              <a:t>Договор, в котором отсутствует такое условие, признается действующим до определенного в нем момента окончания исполнения сторонами обязательства.</a:t>
            </a:r>
          </a:p>
          <a:p>
            <a:pPr marL="137160" indent="0">
              <a:buNone/>
            </a:pPr>
            <a:r>
              <a:rPr lang="ru-RU" sz="3400" dirty="0">
                <a:solidFill>
                  <a:schemeClr val="bg1"/>
                </a:solidFill>
              </a:rPr>
              <a:t>4. Окончание срока действия договора не освобождает стороны от ответственности за его нарушение.</a:t>
            </a:r>
          </a:p>
          <a:p>
            <a:pPr marL="137160" indent="0" algn="just">
              <a:buNone/>
            </a:pPr>
            <a:r>
              <a:rPr lang="ru-RU" sz="3400" b="1" dirty="0">
                <a:solidFill>
                  <a:schemeClr val="bg1"/>
                </a:solidFill>
              </a:rPr>
              <a:t>Статья 448. Организация и порядок проведения торгов</a:t>
            </a:r>
            <a:endParaRPr lang="ru-RU" sz="3400" dirty="0">
              <a:solidFill>
                <a:schemeClr val="bg1"/>
              </a:solidFill>
            </a:endParaRPr>
          </a:p>
          <a:p>
            <a:pPr marL="137160" indent="0">
              <a:buNone/>
            </a:pPr>
            <a:r>
              <a:rPr lang="ru-RU" sz="3400" b="1" dirty="0">
                <a:solidFill>
                  <a:schemeClr val="bg1"/>
                </a:solidFill>
              </a:rPr>
              <a:t>6.</a:t>
            </a:r>
            <a:r>
              <a:rPr lang="ru-RU" sz="3400" dirty="0">
                <a:solidFill>
                  <a:schemeClr val="bg1"/>
                </a:solidFill>
              </a:rPr>
              <a:t> Если иное не установлено законом, лицо, выигравшее торги, и организатор торгов подписывают в день проведения аукциона или конкурса протокол о результатах торгов, который имеет силу договора.</a:t>
            </a:r>
          </a:p>
          <a:p>
            <a:pPr marL="137160" indent="0">
              <a:buNone/>
            </a:pPr>
            <a:r>
              <a:rPr lang="ru-RU" sz="3400" dirty="0">
                <a:solidFill>
                  <a:schemeClr val="bg1"/>
                </a:solidFill>
              </a:rPr>
              <a:t>Лицо, уклонившееся от подписания протокола, обязано возместить причиненные этим убытки в части, превышающей размер предоставленного обеспечения.</a:t>
            </a:r>
          </a:p>
          <a:p>
            <a:pPr marL="137160" indent="0">
              <a:buNone/>
            </a:pPr>
            <a:r>
              <a:rPr lang="ru-RU" sz="3400" dirty="0">
                <a:solidFill>
                  <a:schemeClr val="bg1"/>
                </a:solidFill>
              </a:rPr>
              <a:t>Если в соответствии с законом заключение договора возможно только путем проведения торгов, при уклонении организатора торгов от подписания протокола победитель торгов вправе обратиться в суд с требованием о понуждении заключить договор, а также о возмещении убытков, вызванных уклонением от его заключения</a:t>
            </a:r>
            <a:r>
              <a:rPr lang="ru-RU" sz="3400" dirty="0" smtClean="0">
                <a:solidFill>
                  <a:schemeClr val="bg1"/>
                </a:solidFill>
              </a:rPr>
              <a:t>.*</a:t>
            </a:r>
          </a:p>
          <a:p>
            <a:pPr marL="137160" indent="0">
              <a:buNone/>
            </a:pPr>
            <a:endParaRPr lang="ru-RU" sz="1600" dirty="0" smtClean="0">
              <a:solidFill>
                <a:schemeClr val="bg1"/>
              </a:solidFill>
            </a:endParaRPr>
          </a:p>
          <a:p>
            <a:pPr marL="137160" indent="0">
              <a:buNone/>
            </a:pPr>
            <a:r>
              <a:rPr lang="ru-RU" sz="2500" i="1" dirty="0" smtClean="0">
                <a:solidFill>
                  <a:schemeClr val="bg1"/>
                </a:solidFill>
              </a:rPr>
              <a:t>*С 01.07.2018 в Законе № 223-ФЗ появилась отдельная норма, согласно которой по истечении срока подачи заявок и до заключения договора </a:t>
            </a:r>
            <a:r>
              <a:rPr lang="ru-RU" sz="2500" b="1" i="1" dirty="0" smtClean="0">
                <a:solidFill>
                  <a:schemeClr val="bg1"/>
                </a:solidFill>
              </a:rPr>
              <a:t>заказчик вправе отменить определение поставщика </a:t>
            </a:r>
            <a:r>
              <a:rPr lang="ru-RU" sz="2500" i="1" dirty="0" smtClean="0">
                <a:solidFill>
                  <a:schemeClr val="bg1"/>
                </a:solidFill>
              </a:rPr>
              <a:t>(исполнителя, подрядчика) </a:t>
            </a:r>
            <a:r>
              <a:rPr lang="ru-RU" sz="2500" b="1" i="1" dirty="0" smtClean="0">
                <a:solidFill>
                  <a:schemeClr val="bg1"/>
                </a:solidFill>
              </a:rPr>
              <a:t>только в случае возникновения обстоятельств непреодолимой силы </a:t>
            </a:r>
            <a:r>
              <a:rPr lang="ru-RU" sz="2500" i="1" dirty="0" smtClean="0">
                <a:solidFill>
                  <a:schemeClr val="bg1"/>
                </a:solidFill>
              </a:rPr>
              <a:t>в соответствии с гражданским законодательством (ч.7 ст.3.2 Закона № 223-ФЗ; ч.3 ст.401 ГК РФ и п.8 постановления Пленума Верховного Суда РФ от 24.03.2016 № 7 «О применении судами некоторых положений ГК РФ об ответственности за нарушение обязательств»)</a:t>
            </a:r>
          </a:p>
        </p:txBody>
      </p:sp>
    </p:spTree>
    <p:extLst>
      <p:ext uri="{BB962C8B-B14F-4D97-AF65-F5344CB8AC3E}">
        <p14:creationId xmlns:p14="http://schemas.microsoft.com/office/powerpoint/2010/main" val="71420822"/>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827584" y="548680"/>
            <a:ext cx="7704856" cy="5472559"/>
          </a:xfrm>
        </p:spPr>
        <p:txBody>
          <a:bodyPr>
            <a:normAutofit/>
          </a:bodyPr>
          <a:lstStyle/>
          <a:p>
            <a:pPr marL="137160" indent="0">
              <a:buNone/>
            </a:pPr>
            <a:r>
              <a:rPr lang="ru-RU" sz="1600" b="1" dirty="0">
                <a:solidFill>
                  <a:schemeClr val="bg1"/>
                </a:solidFill>
              </a:rPr>
              <a:t>Статья 450. Основания изменения и расторжения договора</a:t>
            </a:r>
            <a:endParaRPr lang="ru-RU" sz="1600" dirty="0">
              <a:solidFill>
                <a:schemeClr val="bg1"/>
              </a:solidFill>
            </a:endParaRPr>
          </a:p>
          <a:p>
            <a:pPr marL="137160" indent="0">
              <a:buNone/>
            </a:pPr>
            <a:r>
              <a:rPr lang="ru-RU" sz="1600" dirty="0" smtClean="0">
                <a:solidFill>
                  <a:schemeClr val="bg1"/>
                </a:solidFill>
              </a:rPr>
              <a:t>1</a:t>
            </a:r>
            <a:r>
              <a:rPr lang="ru-RU" sz="1600" dirty="0">
                <a:solidFill>
                  <a:schemeClr val="bg1"/>
                </a:solidFill>
              </a:rPr>
              <a:t>. Изменение и расторжение договора возможны по соглашению сторон, если иное не предусмотрено настоящим Кодексом, другими законами или договором</a:t>
            </a:r>
            <a:r>
              <a:rPr lang="ru-RU" sz="1600" dirty="0" smtClean="0">
                <a:solidFill>
                  <a:schemeClr val="bg1"/>
                </a:solidFill>
              </a:rPr>
              <a:t>. …….</a:t>
            </a:r>
            <a:endParaRPr lang="ru-RU" sz="1600" dirty="0">
              <a:solidFill>
                <a:schemeClr val="bg1"/>
              </a:solidFill>
            </a:endParaRPr>
          </a:p>
          <a:p>
            <a:pPr marL="137160" indent="0">
              <a:buNone/>
            </a:pPr>
            <a:r>
              <a:rPr lang="ru-RU" sz="1600" dirty="0" smtClean="0">
                <a:solidFill>
                  <a:schemeClr val="bg1"/>
                </a:solidFill>
              </a:rPr>
              <a:t>2</a:t>
            </a:r>
            <a:r>
              <a:rPr lang="ru-RU" sz="1600" dirty="0">
                <a:solidFill>
                  <a:schemeClr val="bg1"/>
                </a:solidFill>
              </a:rPr>
              <a:t>. По требованию одной из сторон договор может быть изменен или расторгнут по решению суда только:</a:t>
            </a:r>
          </a:p>
          <a:p>
            <a:pPr marL="137160" indent="0">
              <a:buNone/>
            </a:pPr>
            <a:r>
              <a:rPr lang="ru-RU" sz="1600" dirty="0">
                <a:solidFill>
                  <a:schemeClr val="bg1"/>
                </a:solidFill>
              </a:rPr>
              <a:t>1) при существенном нарушении договора другой стороной;</a:t>
            </a:r>
          </a:p>
          <a:p>
            <a:pPr marL="137160" indent="0">
              <a:buNone/>
            </a:pPr>
            <a:r>
              <a:rPr lang="ru-RU" sz="1600" dirty="0">
                <a:solidFill>
                  <a:schemeClr val="bg1"/>
                </a:solidFill>
              </a:rPr>
              <a:t>2) в иных случаях, предусмотренных настоящим Кодексом, другими законами или договором.</a:t>
            </a:r>
          </a:p>
          <a:p>
            <a:pPr marL="137160" indent="0">
              <a:buNone/>
            </a:pPr>
            <a:r>
              <a:rPr lang="ru-RU" sz="1600" dirty="0">
                <a:solidFill>
                  <a:schemeClr val="bg1"/>
                </a:solidFill>
              </a:rPr>
              <a:t>Существенным признается нарушение договора одной из сторон, которое влечет для другой стороны такой ущерб, что она в значительной степени лишается того, на что была вправе рассчитывать при заключении договора.</a:t>
            </a:r>
          </a:p>
          <a:p>
            <a:pPr marL="137160" indent="0">
              <a:buNone/>
            </a:pPr>
            <a:r>
              <a:rPr lang="ru-RU" sz="1600" dirty="0" smtClean="0">
                <a:solidFill>
                  <a:schemeClr val="bg1"/>
                </a:solidFill>
              </a:rPr>
              <a:t>4</a:t>
            </a:r>
            <a:r>
              <a:rPr lang="ru-RU" sz="1600" dirty="0">
                <a:solidFill>
                  <a:schemeClr val="bg1"/>
                </a:solidFill>
              </a:rPr>
              <a:t>. Сторона, которой настоящим Кодексом, другими законами или договором предоставлено право на одностороннее изменение договора, должна при осуществлении этого права действовать добросовестно и разумно в пределах, предусмотренных настоящим Кодексом, другими законами или договором</a:t>
            </a:r>
            <a:r>
              <a:rPr lang="ru-RU" sz="1600" dirty="0" smtClean="0">
                <a:solidFill>
                  <a:schemeClr val="bg1"/>
                </a:solidFill>
              </a:rPr>
              <a:t>.</a:t>
            </a:r>
          </a:p>
          <a:p>
            <a:pPr marL="137160" indent="0">
              <a:buNone/>
            </a:pPr>
            <a:endParaRPr lang="ru-RU" sz="1600" dirty="0">
              <a:solidFill>
                <a:schemeClr val="bg1"/>
              </a:solidFill>
            </a:endParaRPr>
          </a:p>
          <a:p>
            <a:pPr marL="137160" indent="0">
              <a:buNone/>
            </a:pPr>
            <a:endParaRPr lang="ru-RU" sz="1600" dirty="0" smtClean="0">
              <a:solidFill>
                <a:schemeClr val="bg1"/>
              </a:solidFill>
            </a:endParaRPr>
          </a:p>
        </p:txBody>
      </p:sp>
    </p:spTree>
    <p:extLst>
      <p:ext uri="{BB962C8B-B14F-4D97-AF65-F5344CB8AC3E}">
        <p14:creationId xmlns:p14="http://schemas.microsoft.com/office/powerpoint/2010/main" val="511171289"/>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899592" y="404664"/>
            <a:ext cx="7482408" cy="6264425"/>
          </a:xfrm>
        </p:spPr>
        <p:txBody>
          <a:bodyPr>
            <a:normAutofit fontScale="85000" lnSpcReduction="20000"/>
          </a:bodyPr>
          <a:lstStyle/>
          <a:p>
            <a:pPr marL="137160" indent="0">
              <a:buNone/>
            </a:pPr>
            <a:r>
              <a:rPr lang="ru-RU" sz="1600" b="1" dirty="0">
                <a:solidFill>
                  <a:schemeClr val="bg1"/>
                </a:solidFill>
              </a:rPr>
              <a:t>Статья 450.1. Отказ от договора (исполнения договора) или от осуществления прав по договору</a:t>
            </a:r>
            <a:endParaRPr lang="ru-RU" sz="1600" dirty="0">
              <a:solidFill>
                <a:schemeClr val="bg1"/>
              </a:solidFill>
            </a:endParaRPr>
          </a:p>
          <a:p>
            <a:pPr marL="137160" indent="0">
              <a:buNone/>
            </a:pPr>
            <a:r>
              <a:rPr lang="ru-RU" sz="1600" dirty="0" smtClean="0">
                <a:solidFill>
                  <a:schemeClr val="bg1"/>
                </a:solidFill>
              </a:rPr>
              <a:t>1</a:t>
            </a:r>
            <a:r>
              <a:rPr lang="ru-RU" sz="1600" dirty="0">
                <a:solidFill>
                  <a:schemeClr val="bg1"/>
                </a:solidFill>
              </a:rPr>
              <a:t>. Предоставленное настоящим Кодексом, другими законами, иными правовыми актами или договором право на односторонний отказ от договора (исполнения договора) (статья 310) может быть осуществлено </a:t>
            </a:r>
            <a:r>
              <a:rPr lang="ru-RU" sz="1600" dirty="0" err="1">
                <a:solidFill>
                  <a:schemeClr val="bg1"/>
                </a:solidFill>
              </a:rPr>
              <a:t>управомоченной</a:t>
            </a:r>
            <a:r>
              <a:rPr lang="ru-RU" sz="1600" dirty="0">
                <a:solidFill>
                  <a:schemeClr val="bg1"/>
                </a:solidFill>
              </a:rPr>
              <a:t> стороной путем уведомления другой стороны об отказе от договора (исполнения договора). Договор прекращается с момента получения данного уведомления, если иное не предусмотрено настоящим Кодексом, другими законами, иными правовыми актами или договором.</a:t>
            </a:r>
          </a:p>
          <a:p>
            <a:pPr marL="137160" indent="0">
              <a:buNone/>
            </a:pPr>
            <a:r>
              <a:rPr lang="ru-RU" sz="1600" dirty="0">
                <a:solidFill>
                  <a:schemeClr val="bg1"/>
                </a:solidFill>
              </a:rPr>
              <a:t>2. В случае одностороннего отказа от договора (исполнения договора) полностью или частично, если такой отказ допускается, договор считается расторгнутым или измененным.</a:t>
            </a:r>
          </a:p>
          <a:p>
            <a:pPr marL="137160" indent="0">
              <a:buNone/>
            </a:pPr>
            <a:r>
              <a:rPr lang="ru-RU" sz="1600" dirty="0">
                <a:solidFill>
                  <a:schemeClr val="bg1"/>
                </a:solidFill>
              </a:rPr>
              <a:t>3. В случае отсутствия у одной из сторон договора лицензии на осуществление деятельности или членства в саморегулируемой организации, необходимых для исполнения обязательства по договору, другая сторона вправе отказаться от договора (исполнения договора) и потребовать возмещения убытков.</a:t>
            </a:r>
          </a:p>
          <a:p>
            <a:pPr marL="137160" indent="0">
              <a:buNone/>
            </a:pPr>
            <a:r>
              <a:rPr lang="ru-RU" sz="1600" dirty="0">
                <a:solidFill>
                  <a:schemeClr val="bg1"/>
                </a:solidFill>
              </a:rPr>
              <a:t>4. Сторона, которой настоящим Кодексом, другими законами, иными правовыми актами или договором предоставлено право на отказ от договора (исполнения договора), должна при осуществлении этого права действовать добросовестно и разумно в пределах, предусмотренных настоящим Кодексом, другими законами, иными правовыми актами или договором.</a:t>
            </a:r>
          </a:p>
          <a:p>
            <a:pPr marL="137160" indent="0">
              <a:buNone/>
            </a:pPr>
            <a:r>
              <a:rPr lang="ru-RU" sz="1600" dirty="0">
                <a:solidFill>
                  <a:schemeClr val="bg1"/>
                </a:solidFill>
              </a:rPr>
              <a:t>5. В случаях, если при наличии оснований для отказа от договора (исполнения договора) сторона, имеющая право на такой отказ, подтверждает действие договора, в том числе путем принятия от другой стороны предложенного последней исполнения обязательства, последующий отказ по тем же основаниям не допускается.</a:t>
            </a:r>
          </a:p>
          <a:p>
            <a:pPr marL="137160" indent="0">
              <a:buNone/>
            </a:pPr>
            <a:r>
              <a:rPr lang="ru-RU" sz="1600" dirty="0">
                <a:solidFill>
                  <a:schemeClr val="bg1"/>
                </a:solidFill>
              </a:rPr>
              <a:t>6. Если иное не предусмотрено настоящим Кодексом, другими законами, иными правовыми актами или договором, в случаях, когда сторона, осуществляющая предпринимательскую деятельность, при наступлении обстоятельств, предусмотренных настоящим Кодексом, другими законами, иными правовыми актами или договором и служащих основанием для осуществления определенного права по договору, заявляет отказ от осуществления этого права, в последующем осуществление этого права по тем же основаниям не допускается, за исключением случаев, когда аналогичные обстоятельства наступили вновь.</a:t>
            </a:r>
          </a:p>
          <a:p>
            <a:pPr marL="137160" indent="0">
              <a:buNone/>
            </a:pPr>
            <a:r>
              <a:rPr lang="ru-RU" sz="1600" dirty="0">
                <a:solidFill>
                  <a:schemeClr val="bg1"/>
                </a:solidFill>
              </a:rPr>
              <a:t>7. В случаях, установленных настоящим Кодексом, другими законами, иными правовыми актами или договором, правила </a:t>
            </a:r>
            <a:r>
              <a:rPr lang="ru-RU" sz="1600" dirty="0" smtClean="0">
                <a:solidFill>
                  <a:schemeClr val="bg1"/>
                </a:solidFill>
              </a:rPr>
              <a:t>пункта 6 </a:t>
            </a:r>
            <a:r>
              <a:rPr lang="ru-RU" sz="1600" dirty="0">
                <a:solidFill>
                  <a:schemeClr val="bg1"/>
                </a:solidFill>
              </a:rPr>
              <a:t>настоящей статьи применяются при неосуществлении определенного права в срок, предусмотренный настоящим Кодексом, другими законами, иными правовыми актами или договором</a:t>
            </a:r>
            <a:r>
              <a:rPr lang="ru-RU" sz="1600" dirty="0" smtClean="0">
                <a:solidFill>
                  <a:schemeClr val="bg1"/>
                </a:solidFill>
              </a:rPr>
              <a:t>.</a:t>
            </a:r>
            <a:endParaRPr lang="ru-RU" sz="1600" dirty="0">
              <a:solidFill>
                <a:schemeClr val="bg1"/>
              </a:solidFill>
            </a:endParaRPr>
          </a:p>
        </p:txBody>
      </p:sp>
    </p:spTree>
    <p:extLst>
      <p:ext uri="{BB962C8B-B14F-4D97-AF65-F5344CB8AC3E}">
        <p14:creationId xmlns:p14="http://schemas.microsoft.com/office/powerpoint/2010/main" val="3005115895"/>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611560" y="476673"/>
            <a:ext cx="7770440" cy="6192416"/>
          </a:xfrm>
        </p:spPr>
        <p:txBody>
          <a:bodyPr>
            <a:normAutofit fontScale="85000" lnSpcReduction="20000"/>
          </a:bodyPr>
          <a:lstStyle/>
          <a:p>
            <a:pPr marL="137160" indent="0">
              <a:buNone/>
            </a:pPr>
            <a:r>
              <a:rPr lang="ru-RU" sz="1600" dirty="0">
                <a:solidFill>
                  <a:schemeClr val="bg1"/>
                </a:solidFill>
              </a:rPr>
              <a:t> </a:t>
            </a:r>
            <a:r>
              <a:rPr lang="ru-RU" sz="1600" b="1" dirty="0">
                <a:solidFill>
                  <a:schemeClr val="bg1"/>
                </a:solidFill>
              </a:rPr>
              <a:t>Статья 451. Изменение и расторжение договора в связи с существенным изменением обстоятельств</a:t>
            </a:r>
            <a:endParaRPr lang="ru-RU" sz="1600" dirty="0">
              <a:solidFill>
                <a:schemeClr val="bg1"/>
              </a:solidFill>
            </a:endParaRPr>
          </a:p>
          <a:p>
            <a:pPr marL="137160" indent="0">
              <a:buNone/>
            </a:pPr>
            <a:r>
              <a:rPr lang="ru-RU" sz="1600" dirty="0">
                <a:solidFill>
                  <a:schemeClr val="bg1"/>
                </a:solidFill>
              </a:rPr>
              <a:t>1. Существенное изменение обстоятельств, из которых стороны исходили при заключении договора, является основанием для его изменения или расторжения, если иное не предусмотрено договором или не вытекает из его существа.</a:t>
            </a:r>
          </a:p>
          <a:p>
            <a:pPr marL="137160" indent="0">
              <a:buNone/>
            </a:pPr>
            <a:r>
              <a:rPr lang="ru-RU" sz="1600" dirty="0">
                <a:solidFill>
                  <a:schemeClr val="bg1"/>
                </a:solidFill>
              </a:rPr>
              <a:t>Изменение обстоятельств признается существенным, когда они изменились настолько, что, если бы стороны могли это разумно предвидеть, договор вообще не был бы ими заключен или был бы заключен на значительно отличающихся условиях.</a:t>
            </a:r>
          </a:p>
          <a:p>
            <a:pPr marL="137160" indent="0">
              <a:buNone/>
            </a:pPr>
            <a:r>
              <a:rPr lang="ru-RU" sz="1600" dirty="0">
                <a:solidFill>
                  <a:schemeClr val="bg1"/>
                </a:solidFill>
              </a:rPr>
              <a:t>2. Если стороны не достигли соглашения о приведении договора в соответствие с существенно изменившимися обстоятельствами или о его расторжении, договор может быть расторгнут, а по основаниям, предусмотренным </a:t>
            </a:r>
            <a:r>
              <a:rPr lang="ru-RU" sz="1600" dirty="0" smtClean="0">
                <a:solidFill>
                  <a:schemeClr val="bg1"/>
                </a:solidFill>
              </a:rPr>
              <a:t>пунктом 4 </a:t>
            </a:r>
            <a:r>
              <a:rPr lang="ru-RU" sz="1600" dirty="0">
                <a:solidFill>
                  <a:schemeClr val="bg1"/>
                </a:solidFill>
              </a:rPr>
              <a:t>настоящей статьи, изменен судом по требованию заинтересованной стороны при наличии одновременно следующих условий:</a:t>
            </a:r>
          </a:p>
          <a:p>
            <a:pPr marL="137160" indent="0">
              <a:buNone/>
            </a:pPr>
            <a:r>
              <a:rPr lang="ru-RU" sz="1600" dirty="0">
                <a:solidFill>
                  <a:schemeClr val="bg1"/>
                </a:solidFill>
              </a:rPr>
              <a:t>1) в момент заключения договора стороны исходили из того, что такого изменения обстоятельств не произойдет;</a:t>
            </a:r>
          </a:p>
          <a:p>
            <a:pPr marL="137160" indent="0">
              <a:buNone/>
            </a:pPr>
            <a:r>
              <a:rPr lang="ru-RU" sz="1600" dirty="0">
                <a:solidFill>
                  <a:schemeClr val="bg1"/>
                </a:solidFill>
              </a:rPr>
              <a:t>2) изменение обстоятельств вызвано причинами, которые заинтересованная сторона не могла преодолеть после их возникновения при той степени заботливости и осмотрительности, какая от нее требовалась по характеру договора и условиям оборота;</a:t>
            </a:r>
          </a:p>
          <a:p>
            <a:pPr marL="137160" indent="0">
              <a:buNone/>
            </a:pPr>
            <a:r>
              <a:rPr lang="ru-RU" sz="1600" dirty="0">
                <a:solidFill>
                  <a:schemeClr val="bg1"/>
                </a:solidFill>
              </a:rPr>
              <a:t>3) исполнение договора без изменения его условий настолько нарушило бы соответствующее договору соотношение имущественных интересов сторон и повлекло бы для заинтересованной стороны такой ущерб, что она в значительной степени лишилась бы того, на что была вправе рассчитывать при заключении договора;</a:t>
            </a:r>
          </a:p>
          <a:p>
            <a:pPr marL="137160" indent="0">
              <a:buNone/>
            </a:pPr>
            <a:r>
              <a:rPr lang="ru-RU" sz="1600" dirty="0">
                <a:solidFill>
                  <a:schemeClr val="bg1"/>
                </a:solidFill>
              </a:rPr>
              <a:t>4) из обычаев или существа договора не вытекает, что риск изменения обстоятельств несет заинтересованная сторона.</a:t>
            </a:r>
          </a:p>
          <a:p>
            <a:pPr marL="137160" indent="0">
              <a:buNone/>
            </a:pPr>
            <a:r>
              <a:rPr lang="ru-RU" sz="1600" dirty="0" smtClean="0">
                <a:solidFill>
                  <a:schemeClr val="bg1"/>
                </a:solidFill>
              </a:rPr>
              <a:t>3</a:t>
            </a:r>
            <a:r>
              <a:rPr lang="ru-RU" sz="1600" dirty="0">
                <a:solidFill>
                  <a:schemeClr val="bg1"/>
                </a:solidFill>
              </a:rPr>
              <a:t>. При расторжении договора вследствие существенно изменившихся обстоятельств суд по требованию любой из сторон определяет последствия расторжения договора, исходя из необходимости справедливого распределения между сторонами расходов, понесенных ими в связи с исполнением этого договора.</a:t>
            </a:r>
          </a:p>
          <a:p>
            <a:pPr marL="137160" indent="0">
              <a:buNone/>
            </a:pPr>
            <a:r>
              <a:rPr lang="ru-RU" sz="1600" dirty="0">
                <a:solidFill>
                  <a:schemeClr val="bg1"/>
                </a:solidFill>
              </a:rPr>
              <a:t>4. Изменение договора в связи с существенным изменением обстоятельств допускается по решению суда в исключительных случаях, когда расторжение договора противоречит общественным интересам либо повлечет для сторон ущерб, значительно превышающий затраты, необходимые для исполнения договора на измененных судом условиях.</a:t>
            </a:r>
          </a:p>
          <a:p>
            <a:pPr marL="137160" indent="0">
              <a:buNone/>
            </a:pPr>
            <a:endParaRPr lang="ru-RU" sz="1600" dirty="0" smtClean="0">
              <a:solidFill>
                <a:schemeClr val="bg1"/>
              </a:solidFill>
            </a:endParaRPr>
          </a:p>
        </p:txBody>
      </p:sp>
    </p:spTree>
    <p:extLst>
      <p:ext uri="{BB962C8B-B14F-4D97-AF65-F5344CB8AC3E}">
        <p14:creationId xmlns:p14="http://schemas.microsoft.com/office/powerpoint/2010/main" val="420030159"/>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467544" y="548680"/>
            <a:ext cx="8064896" cy="5832648"/>
          </a:xfrm>
        </p:spPr>
        <p:txBody>
          <a:bodyPr>
            <a:normAutofit fontScale="92500" lnSpcReduction="20000"/>
          </a:bodyPr>
          <a:lstStyle/>
          <a:p>
            <a:pPr marL="137160" indent="0">
              <a:buNone/>
            </a:pPr>
            <a:r>
              <a:rPr lang="ru-RU" sz="1600" b="1" dirty="0">
                <a:solidFill>
                  <a:schemeClr val="bg1"/>
                </a:solidFill>
              </a:rPr>
              <a:t>Статья 452. Порядок изменения и расторжения договора</a:t>
            </a:r>
            <a:endParaRPr lang="ru-RU" sz="1600" dirty="0">
              <a:solidFill>
                <a:schemeClr val="bg1"/>
              </a:solidFill>
            </a:endParaRPr>
          </a:p>
          <a:p>
            <a:pPr marL="137160" indent="0">
              <a:buNone/>
            </a:pPr>
            <a:r>
              <a:rPr lang="ru-RU" sz="1600" dirty="0" smtClean="0">
                <a:solidFill>
                  <a:schemeClr val="bg1"/>
                </a:solidFill>
              </a:rPr>
              <a:t>1</a:t>
            </a:r>
            <a:r>
              <a:rPr lang="ru-RU" sz="1600" dirty="0">
                <a:solidFill>
                  <a:schemeClr val="bg1"/>
                </a:solidFill>
              </a:rPr>
              <a:t>. Соглашение об изменении или о расторжении договора совершается в той же форме, что и договор, если из закона, иных правовых актов, договора или обычаев не вытекает иное.</a:t>
            </a:r>
          </a:p>
          <a:p>
            <a:pPr marL="137160" indent="0">
              <a:buNone/>
            </a:pPr>
            <a:r>
              <a:rPr lang="ru-RU" sz="1600" dirty="0" smtClean="0">
                <a:solidFill>
                  <a:schemeClr val="bg1"/>
                </a:solidFill>
              </a:rPr>
              <a:t>2</a:t>
            </a:r>
            <a:r>
              <a:rPr lang="ru-RU" sz="1600" dirty="0">
                <a:solidFill>
                  <a:schemeClr val="bg1"/>
                </a:solidFill>
              </a:rPr>
              <a:t>. Требование об изменении или о расторжении договора может быть заявлено стороной в суд только после получения отказа другой стороны на предложение изменить или расторгнуть договор либо неполучения ответа в срок, указанный в предложении или установленный законом либо договором, а при его отсутствии - в тридцатидневный срок</a:t>
            </a:r>
            <a:r>
              <a:rPr lang="ru-RU" sz="1600" dirty="0" smtClean="0">
                <a:solidFill>
                  <a:schemeClr val="bg1"/>
                </a:solidFill>
              </a:rPr>
              <a:t>.</a:t>
            </a:r>
          </a:p>
          <a:p>
            <a:pPr marL="137160" indent="0">
              <a:buNone/>
            </a:pPr>
            <a:r>
              <a:rPr lang="ru-RU" sz="1600" b="1" dirty="0">
                <a:solidFill>
                  <a:schemeClr val="bg1"/>
                </a:solidFill>
              </a:rPr>
              <a:t>Статья 453. Последствия изменения и расторжения договора</a:t>
            </a:r>
            <a:endParaRPr lang="ru-RU" sz="1600" dirty="0">
              <a:solidFill>
                <a:schemeClr val="bg1"/>
              </a:solidFill>
            </a:endParaRPr>
          </a:p>
          <a:p>
            <a:pPr marL="137160" indent="0">
              <a:buNone/>
            </a:pPr>
            <a:r>
              <a:rPr lang="ru-RU" sz="1600" dirty="0" smtClean="0">
                <a:solidFill>
                  <a:schemeClr val="bg1"/>
                </a:solidFill>
              </a:rPr>
              <a:t>1</a:t>
            </a:r>
            <a:r>
              <a:rPr lang="ru-RU" sz="1600" dirty="0">
                <a:solidFill>
                  <a:schemeClr val="bg1"/>
                </a:solidFill>
              </a:rPr>
              <a:t>. При изменении договора обязательства сторон сохраняются в измененном виде.</a:t>
            </a:r>
          </a:p>
          <a:p>
            <a:pPr marL="137160" indent="0">
              <a:buNone/>
            </a:pPr>
            <a:r>
              <a:rPr lang="ru-RU" sz="1600" dirty="0">
                <a:solidFill>
                  <a:schemeClr val="bg1"/>
                </a:solidFill>
              </a:rPr>
              <a:t>2. При расторжении договора обязательства сторон прекращаются, если иное не предусмотрено законом, договором или не вытекает из существа обязательства.</a:t>
            </a:r>
          </a:p>
          <a:p>
            <a:pPr marL="137160" indent="0">
              <a:buNone/>
            </a:pPr>
            <a:r>
              <a:rPr lang="ru-RU" sz="1600" dirty="0" smtClean="0">
                <a:solidFill>
                  <a:schemeClr val="bg1"/>
                </a:solidFill>
              </a:rPr>
              <a:t>3</a:t>
            </a:r>
            <a:r>
              <a:rPr lang="ru-RU" sz="1600" dirty="0">
                <a:solidFill>
                  <a:schemeClr val="bg1"/>
                </a:solidFill>
              </a:rPr>
              <a:t>. В случае изменения или расторжения договора обязательства считаются измененными или прекращенными с момента заключения соглашения сторон об изменении или о расторжении договора, если иное не вытекает из соглашения или характера изменения договора, а при изменении или расторжении договора в судебном порядке - с момента вступления в законную силу решения суда об изменении или о расторжении договора.</a:t>
            </a:r>
          </a:p>
          <a:p>
            <a:pPr marL="137160" indent="0">
              <a:buNone/>
            </a:pPr>
            <a:r>
              <a:rPr lang="ru-RU" sz="1600" dirty="0">
                <a:solidFill>
                  <a:schemeClr val="bg1"/>
                </a:solidFill>
              </a:rPr>
              <a:t>4. Стороны не вправе требовать возвращения того, что было исполнено ими по обязательству до момента изменения или расторжения договора, если иное не установлено законом или соглашением сторон.</a:t>
            </a:r>
          </a:p>
          <a:p>
            <a:pPr marL="137160" indent="0">
              <a:buNone/>
            </a:pPr>
            <a:r>
              <a:rPr lang="ru-RU" sz="1600" dirty="0">
                <a:solidFill>
                  <a:schemeClr val="bg1"/>
                </a:solidFill>
              </a:rPr>
              <a:t>В случае, когда до расторжения или изменения договора одна из сторон, получив от другой стороны исполнение обязательства по договору, не исполнила свое обязательство либо предоставила другой стороне неравноценное исполнение, к отношениям сторон применяются правила об обязательствах вследствие неосновательного обогащения (глава 60), если иное не предусмотрено законом или договором либо не вытекает из существа обязательства.</a:t>
            </a:r>
          </a:p>
          <a:p>
            <a:pPr marL="137160" indent="0">
              <a:buNone/>
            </a:pPr>
            <a:r>
              <a:rPr lang="ru-RU" sz="1600" dirty="0" smtClean="0">
                <a:solidFill>
                  <a:schemeClr val="bg1"/>
                </a:solidFill>
              </a:rPr>
              <a:t>5</a:t>
            </a:r>
            <a:r>
              <a:rPr lang="ru-RU" sz="1600" dirty="0">
                <a:solidFill>
                  <a:schemeClr val="bg1"/>
                </a:solidFill>
              </a:rPr>
              <a:t>. Если основанием для изменения или расторжения договора послужило существенное нарушение договора одной из сторон, другая сторона вправе требовать возмещения убытков, причиненных изменением или расторжением договора.</a:t>
            </a:r>
          </a:p>
          <a:p>
            <a:pPr marL="137160" indent="0">
              <a:buNone/>
            </a:pPr>
            <a:endParaRPr lang="ru-RU" sz="1600" dirty="0">
              <a:solidFill>
                <a:schemeClr val="bg1"/>
              </a:solidFill>
            </a:endParaRPr>
          </a:p>
          <a:p>
            <a:pPr marL="137160" indent="0">
              <a:buNone/>
            </a:pPr>
            <a:endParaRPr lang="ru-RU" sz="1600" dirty="0" smtClean="0">
              <a:solidFill>
                <a:schemeClr val="bg1"/>
              </a:solidFill>
            </a:endParaRPr>
          </a:p>
        </p:txBody>
      </p:sp>
    </p:spTree>
    <p:extLst>
      <p:ext uri="{BB962C8B-B14F-4D97-AF65-F5344CB8AC3E}">
        <p14:creationId xmlns:p14="http://schemas.microsoft.com/office/powerpoint/2010/main" val="60773049"/>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683568" y="332656"/>
            <a:ext cx="7698432" cy="6336433"/>
          </a:xfrm>
        </p:spPr>
        <p:txBody>
          <a:bodyPr>
            <a:normAutofit/>
          </a:bodyPr>
          <a:lstStyle/>
          <a:p>
            <a:pPr marL="137160" indent="0">
              <a:buNone/>
            </a:pPr>
            <a:r>
              <a:rPr lang="ru-RU" sz="1600" b="1" dirty="0">
                <a:solidFill>
                  <a:schemeClr val="bg1"/>
                </a:solidFill>
              </a:rPr>
              <a:t>Статья 310. Недопустимость одностороннего отказа от исполнения обязательства</a:t>
            </a:r>
            <a:endParaRPr lang="ru-RU" sz="1600" dirty="0">
              <a:solidFill>
                <a:schemeClr val="bg1"/>
              </a:solidFill>
            </a:endParaRPr>
          </a:p>
          <a:p>
            <a:pPr marL="137160" indent="0">
              <a:buNone/>
            </a:pPr>
            <a:r>
              <a:rPr lang="ru-RU" sz="1600" dirty="0" smtClean="0">
                <a:solidFill>
                  <a:schemeClr val="bg1"/>
                </a:solidFill>
              </a:rPr>
              <a:t>1</a:t>
            </a:r>
            <a:r>
              <a:rPr lang="ru-RU" sz="1600" dirty="0">
                <a:solidFill>
                  <a:schemeClr val="bg1"/>
                </a:solidFill>
              </a:rPr>
              <a:t>. Односторонний отказ от исполнения обязательства и одностороннее изменение его условий не допускаются, за исключением случаев, предусмотренных настоящим Кодексом, другими законами или иными правовыми актами.</a:t>
            </a:r>
          </a:p>
          <a:p>
            <a:pPr marL="137160" indent="0">
              <a:buNone/>
            </a:pPr>
            <a:r>
              <a:rPr lang="ru-RU" sz="1600" dirty="0">
                <a:solidFill>
                  <a:schemeClr val="bg1"/>
                </a:solidFill>
              </a:rPr>
              <a:t>2. Одностороннее изменение условий обязательства, связанного с осуществлением всеми его сторонами предпринимательской деятельности, или односторонний отказ от исполнения этого обязательства допускается в случаях, предусмотренных настоящим Кодексом, другими законами, иными правовыми актами или договором.</a:t>
            </a:r>
          </a:p>
          <a:p>
            <a:pPr marL="137160" indent="0">
              <a:buNone/>
            </a:pPr>
            <a:r>
              <a:rPr lang="ru-RU" sz="1600" dirty="0">
                <a:solidFill>
                  <a:schemeClr val="bg1"/>
                </a:solidFill>
              </a:rPr>
              <a:t>В случае, если исполнение обязательства связано с осуществлением предпринимательской деятельности не всеми его сторонами, право на одностороннее изменение его условий или отказ от исполнения обязательства может быть предоставлено договором лишь стороне, не осуществляющей предпринимательской деятельности, за исключением случаев, когда законом или иным правовым актом предусмотрена возможность предоставления договором такого права другой стороне.</a:t>
            </a:r>
          </a:p>
          <a:p>
            <a:pPr marL="137160" indent="0">
              <a:buNone/>
            </a:pPr>
            <a:r>
              <a:rPr lang="ru-RU" sz="1600" dirty="0">
                <a:solidFill>
                  <a:schemeClr val="bg1"/>
                </a:solidFill>
              </a:rPr>
              <a:t>3. Предусмотренное настоящим Кодексом, другим законом, иным правовым актом или договором право на односторонний отказ от исполнения обязательства, связанного с осуществлением его сторонами предпринимательской деятельности, или на одностороннее изменение условий такого обязательства может быть обусловлено по соглашению сторон необходимостью выплаты определенной денежной суммы другой стороне обязательства.</a:t>
            </a:r>
          </a:p>
          <a:p>
            <a:pPr marL="137160" indent="0">
              <a:buNone/>
            </a:pPr>
            <a:endParaRPr lang="ru-RU" sz="1600" dirty="0" smtClean="0">
              <a:solidFill>
                <a:schemeClr val="bg1"/>
              </a:solidFill>
            </a:endParaRPr>
          </a:p>
        </p:txBody>
      </p:sp>
    </p:spTree>
    <p:extLst>
      <p:ext uri="{BB962C8B-B14F-4D97-AF65-F5344CB8AC3E}">
        <p14:creationId xmlns:p14="http://schemas.microsoft.com/office/powerpoint/2010/main" val="3667542084"/>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827584" y="332657"/>
            <a:ext cx="7554416" cy="6336432"/>
          </a:xfrm>
        </p:spPr>
        <p:txBody>
          <a:bodyPr>
            <a:normAutofit fontScale="92500" lnSpcReduction="10000"/>
          </a:bodyPr>
          <a:lstStyle/>
          <a:p>
            <a:pPr marL="137160" indent="0">
              <a:buNone/>
            </a:pPr>
            <a:r>
              <a:rPr lang="ru-RU" sz="1600" b="1" dirty="0">
                <a:solidFill>
                  <a:schemeClr val="bg1"/>
                </a:solidFill>
              </a:rPr>
              <a:t>Статья 523. Односторонний отказ от исполнения договора поставки</a:t>
            </a:r>
            <a:endParaRPr lang="ru-RU" sz="1600" dirty="0">
              <a:solidFill>
                <a:schemeClr val="bg1"/>
              </a:solidFill>
            </a:endParaRPr>
          </a:p>
          <a:p>
            <a:pPr marL="137160" indent="0">
              <a:buNone/>
            </a:pPr>
            <a:r>
              <a:rPr lang="ru-RU" sz="1600" dirty="0">
                <a:solidFill>
                  <a:schemeClr val="bg1"/>
                </a:solidFill>
              </a:rPr>
              <a:t> </a:t>
            </a:r>
            <a:r>
              <a:rPr lang="ru-RU" sz="1600" dirty="0" smtClean="0">
                <a:solidFill>
                  <a:schemeClr val="bg1"/>
                </a:solidFill>
              </a:rPr>
              <a:t>1. Односторонний </a:t>
            </a:r>
            <a:r>
              <a:rPr lang="ru-RU" sz="1600" dirty="0">
                <a:solidFill>
                  <a:schemeClr val="bg1"/>
                </a:solidFill>
              </a:rPr>
              <a:t>отказ от исполнения договора поставки (полностью или частично) или одностороннее его изменение допускаются в случае существенного нарушения договора одной из сторон (абзац четвертый пункта 2 статьи 450</a:t>
            </a:r>
            <a:r>
              <a:rPr lang="ru-RU" sz="1600" dirty="0" smtClean="0">
                <a:solidFill>
                  <a:schemeClr val="bg1"/>
                </a:solidFill>
              </a:rPr>
              <a:t>).</a:t>
            </a:r>
          </a:p>
          <a:p>
            <a:pPr marL="137160" indent="0">
              <a:buNone/>
            </a:pPr>
            <a:r>
              <a:rPr lang="ru-RU" sz="1600" i="1" dirty="0" smtClean="0">
                <a:solidFill>
                  <a:schemeClr val="bg1"/>
                </a:solidFill>
              </a:rPr>
              <a:t>(Существенным </a:t>
            </a:r>
            <a:r>
              <a:rPr lang="ru-RU" sz="1600" i="1" dirty="0">
                <a:solidFill>
                  <a:schemeClr val="bg1"/>
                </a:solidFill>
              </a:rPr>
              <a:t>признается нарушение договора одной из сторон, которое влечет для другой стороны такой ущерб, что она в значительной степени лишается того, на что была вправе рассчитывать при заключении </a:t>
            </a:r>
            <a:r>
              <a:rPr lang="ru-RU" sz="1600" i="1" dirty="0" smtClean="0">
                <a:solidFill>
                  <a:schemeClr val="bg1"/>
                </a:solidFill>
              </a:rPr>
              <a:t>договора)</a:t>
            </a:r>
            <a:endParaRPr lang="ru-RU" sz="1600" i="1" dirty="0">
              <a:solidFill>
                <a:schemeClr val="bg1"/>
              </a:solidFill>
            </a:endParaRPr>
          </a:p>
          <a:p>
            <a:pPr marL="137160" indent="0">
              <a:buNone/>
            </a:pPr>
            <a:r>
              <a:rPr lang="ru-RU" sz="1600" dirty="0" smtClean="0">
                <a:solidFill>
                  <a:schemeClr val="bg1"/>
                </a:solidFill>
              </a:rPr>
              <a:t>2</a:t>
            </a:r>
            <a:r>
              <a:rPr lang="ru-RU" sz="1600" dirty="0">
                <a:solidFill>
                  <a:schemeClr val="bg1"/>
                </a:solidFill>
              </a:rPr>
              <a:t>. Нарушение договора поставки поставщиком предполагается существенным в случаях:</a:t>
            </a:r>
          </a:p>
          <a:p>
            <a:pPr marL="137160" indent="0">
              <a:buNone/>
            </a:pPr>
            <a:r>
              <a:rPr lang="ru-RU" sz="1600" dirty="0">
                <a:solidFill>
                  <a:schemeClr val="bg1"/>
                </a:solidFill>
              </a:rPr>
              <a:t>поставки товаров ненадлежащего качества с недостатками, которые не могут быть устранены в приемлемый для покупателя срок;</a:t>
            </a:r>
          </a:p>
          <a:p>
            <a:pPr marL="137160" indent="0">
              <a:buNone/>
            </a:pPr>
            <a:r>
              <a:rPr lang="ru-RU" sz="1600" dirty="0">
                <a:solidFill>
                  <a:schemeClr val="bg1"/>
                </a:solidFill>
              </a:rPr>
              <a:t>неоднократного нарушения сроков поставки товаров.</a:t>
            </a:r>
          </a:p>
          <a:p>
            <a:pPr marL="137160" indent="0">
              <a:buNone/>
            </a:pPr>
            <a:r>
              <a:rPr lang="ru-RU" sz="1600" dirty="0">
                <a:solidFill>
                  <a:schemeClr val="bg1"/>
                </a:solidFill>
              </a:rPr>
              <a:t>3. Нарушение договора поставки покупателем предполагается существенным в случаях:</a:t>
            </a:r>
          </a:p>
          <a:p>
            <a:pPr marL="137160" indent="0">
              <a:buNone/>
            </a:pPr>
            <a:r>
              <a:rPr lang="ru-RU" sz="1600" dirty="0">
                <a:solidFill>
                  <a:schemeClr val="bg1"/>
                </a:solidFill>
              </a:rPr>
              <a:t>неоднократного нарушения сроков оплаты товаров;</a:t>
            </a:r>
          </a:p>
          <a:p>
            <a:pPr marL="137160" indent="0">
              <a:buNone/>
            </a:pPr>
            <a:r>
              <a:rPr lang="ru-RU" sz="1600" dirty="0">
                <a:solidFill>
                  <a:schemeClr val="bg1"/>
                </a:solidFill>
              </a:rPr>
              <a:t>неоднократной </a:t>
            </a:r>
            <a:r>
              <a:rPr lang="ru-RU" sz="1600" dirty="0" err="1">
                <a:solidFill>
                  <a:schemeClr val="bg1"/>
                </a:solidFill>
              </a:rPr>
              <a:t>невыборки</a:t>
            </a:r>
            <a:r>
              <a:rPr lang="ru-RU" sz="1600" dirty="0">
                <a:solidFill>
                  <a:schemeClr val="bg1"/>
                </a:solidFill>
              </a:rPr>
              <a:t> товаров.</a:t>
            </a:r>
          </a:p>
          <a:p>
            <a:pPr marL="137160" indent="0">
              <a:buNone/>
            </a:pPr>
            <a:r>
              <a:rPr lang="ru-RU" sz="1600" dirty="0">
                <a:solidFill>
                  <a:schemeClr val="bg1"/>
                </a:solidFill>
              </a:rPr>
              <a:t>4. Договор поставки считается измененным или расторгнутым с момента получения одной стороной уведомления другой стороны об одностороннем отказе от исполнения договора полностью или частично, если иной срок расторжения или изменения договора не предусмотрен в уведомлении либо не определен соглашением сторон</a:t>
            </a:r>
            <a:r>
              <a:rPr lang="ru-RU" sz="1600" dirty="0" smtClean="0">
                <a:solidFill>
                  <a:schemeClr val="bg1"/>
                </a:solidFill>
              </a:rPr>
              <a:t>.</a:t>
            </a:r>
          </a:p>
          <a:p>
            <a:pPr marL="137160" indent="0">
              <a:buNone/>
            </a:pPr>
            <a:r>
              <a:rPr lang="ru-RU" sz="1600" b="1" dirty="0">
                <a:solidFill>
                  <a:schemeClr val="bg1"/>
                </a:solidFill>
              </a:rPr>
              <a:t>Статья 782. Односторонний отказ от исполнения договора возмездного оказания услуг</a:t>
            </a:r>
            <a:endParaRPr lang="ru-RU" sz="1600" dirty="0">
              <a:solidFill>
                <a:schemeClr val="bg1"/>
              </a:solidFill>
            </a:endParaRPr>
          </a:p>
          <a:p>
            <a:pPr marL="137160" indent="0">
              <a:buNone/>
            </a:pPr>
            <a:r>
              <a:rPr lang="ru-RU" sz="1600" dirty="0">
                <a:solidFill>
                  <a:schemeClr val="bg1"/>
                </a:solidFill>
              </a:rPr>
              <a:t> </a:t>
            </a:r>
            <a:r>
              <a:rPr lang="ru-RU" sz="1600" dirty="0" smtClean="0">
                <a:solidFill>
                  <a:schemeClr val="bg1"/>
                </a:solidFill>
              </a:rPr>
              <a:t>1</a:t>
            </a:r>
            <a:r>
              <a:rPr lang="ru-RU" sz="1600" dirty="0">
                <a:solidFill>
                  <a:schemeClr val="bg1"/>
                </a:solidFill>
              </a:rPr>
              <a:t>. Заказчик вправе отказаться от исполнения договора возмездного оказания услуг при условии оплаты исполнителю фактически понесенных им расходов.</a:t>
            </a:r>
          </a:p>
          <a:p>
            <a:pPr marL="137160" indent="0">
              <a:buNone/>
            </a:pPr>
            <a:r>
              <a:rPr lang="ru-RU" sz="1600" dirty="0">
                <a:solidFill>
                  <a:schemeClr val="bg1"/>
                </a:solidFill>
              </a:rPr>
              <a:t>2. Исполнитель вправе отказаться от исполнения обязательств по договору возмездного оказания услуг лишь при условии полного возмещения заказчику убытков.</a:t>
            </a:r>
          </a:p>
          <a:p>
            <a:pPr marL="137160" indent="0">
              <a:buNone/>
            </a:pPr>
            <a:endParaRPr lang="ru-RU" sz="1600" dirty="0">
              <a:solidFill>
                <a:schemeClr val="bg1"/>
              </a:solidFill>
            </a:endParaRPr>
          </a:p>
          <a:p>
            <a:pPr marL="137160" indent="0">
              <a:buNone/>
            </a:pPr>
            <a:endParaRPr lang="ru-RU" sz="1600" dirty="0" smtClean="0">
              <a:solidFill>
                <a:schemeClr val="bg1"/>
              </a:solidFill>
            </a:endParaRPr>
          </a:p>
        </p:txBody>
      </p:sp>
    </p:spTree>
    <p:extLst>
      <p:ext uri="{BB962C8B-B14F-4D97-AF65-F5344CB8AC3E}">
        <p14:creationId xmlns:p14="http://schemas.microsoft.com/office/powerpoint/2010/main" val="875321302"/>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827584" y="404665"/>
            <a:ext cx="7554416" cy="6264424"/>
          </a:xfrm>
        </p:spPr>
        <p:txBody>
          <a:bodyPr>
            <a:normAutofit/>
          </a:bodyPr>
          <a:lstStyle/>
          <a:p>
            <a:pPr marL="137160" indent="0">
              <a:buNone/>
            </a:pPr>
            <a:r>
              <a:rPr lang="ru-RU" sz="1600" b="1" dirty="0">
                <a:solidFill>
                  <a:schemeClr val="bg1"/>
                </a:solidFill>
              </a:rPr>
              <a:t>Статья 381.1. Обеспечительный платеж</a:t>
            </a:r>
          </a:p>
          <a:p>
            <a:pPr marL="137160" indent="0">
              <a:buNone/>
            </a:pPr>
            <a:endParaRPr lang="ru-RU" sz="1600" dirty="0" smtClean="0">
              <a:solidFill>
                <a:schemeClr val="bg1"/>
              </a:solidFill>
            </a:endParaRPr>
          </a:p>
          <a:p>
            <a:pPr marL="137160" indent="0">
              <a:buNone/>
            </a:pPr>
            <a:r>
              <a:rPr lang="ru-RU" sz="1600" dirty="0" smtClean="0">
                <a:solidFill>
                  <a:schemeClr val="bg1"/>
                </a:solidFill>
              </a:rPr>
              <a:t>1</a:t>
            </a:r>
            <a:r>
              <a:rPr lang="ru-RU" sz="1600" dirty="0">
                <a:solidFill>
                  <a:schemeClr val="bg1"/>
                </a:solidFill>
              </a:rPr>
              <a:t>. Денежное обязательство, в том числе обязанность возместить убытки или уплатить неустойку в случае нарушения договора, и обязательство, возникшее по основаниям, предусмотренным </a:t>
            </a:r>
            <a:r>
              <a:rPr lang="ru-RU" sz="1600" dirty="0" smtClean="0">
                <a:solidFill>
                  <a:schemeClr val="bg1"/>
                </a:solidFill>
              </a:rPr>
              <a:t>пунктом 2 статьи 1062 настоящего </a:t>
            </a:r>
            <a:r>
              <a:rPr lang="ru-RU" sz="1600" dirty="0">
                <a:solidFill>
                  <a:schemeClr val="bg1"/>
                </a:solidFill>
              </a:rPr>
              <a:t>Кодекса, по соглашению сторон могут быть обеспечены внесением одной из сторон в пользу другой стороны определенной денежной суммы (обеспечительный платеж). Обеспечительным платежом может быть обеспечено обязательство, которое возникнет в будущем.</a:t>
            </a:r>
          </a:p>
          <a:p>
            <a:pPr marL="137160" indent="0">
              <a:buNone/>
            </a:pPr>
            <a:r>
              <a:rPr lang="ru-RU" sz="1600" dirty="0">
                <a:solidFill>
                  <a:schemeClr val="bg1"/>
                </a:solidFill>
              </a:rPr>
              <a:t>При наступлении обстоятельств, предусмотренных договором, сумма обеспечительного платежа засчитывается в счет исполнения соответствующего обязательства.</a:t>
            </a:r>
          </a:p>
          <a:p>
            <a:pPr marL="137160" indent="0">
              <a:buNone/>
            </a:pPr>
            <a:r>
              <a:rPr lang="ru-RU" sz="1600" dirty="0">
                <a:solidFill>
                  <a:schemeClr val="bg1"/>
                </a:solidFill>
              </a:rPr>
              <a:t>2. В случае </a:t>
            </a:r>
            <a:r>
              <a:rPr lang="ru-RU" sz="1600" dirty="0" err="1">
                <a:solidFill>
                  <a:schemeClr val="bg1"/>
                </a:solidFill>
              </a:rPr>
              <a:t>ненаступления</a:t>
            </a:r>
            <a:r>
              <a:rPr lang="ru-RU" sz="1600" dirty="0">
                <a:solidFill>
                  <a:schemeClr val="bg1"/>
                </a:solidFill>
              </a:rPr>
              <a:t> в предусмотренный договором срок обстоятельств, указанных в </a:t>
            </a:r>
            <a:r>
              <a:rPr lang="ru-RU" sz="1600" dirty="0" smtClean="0">
                <a:solidFill>
                  <a:schemeClr val="bg1"/>
                </a:solidFill>
              </a:rPr>
              <a:t>абзаце втором пункта 1</a:t>
            </a:r>
            <a:r>
              <a:rPr lang="ru-RU" sz="1600" dirty="0">
                <a:solidFill>
                  <a:schemeClr val="bg1"/>
                </a:solidFill>
              </a:rPr>
              <a:t> настоящей статьи, или прекращения обеспеченного обязательства обеспечительный платеж подлежит возврату, если иное не предусмотрено соглашением сторон.</a:t>
            </a:r>
          </a:p>
          <a:p>
            <a:pPr marL="137160" indent="0">
              <a:buNone/>
            </a:pPr>
            <a:r>
              <a:rPr lang="ru-RU" sz="1600" dirty="0">
                <a:solidFill>
                  <a:schemeClr val="bg1"/>
                </a:solidFill>
              </a:rPr>
              <a:t>3. Договором может быть предусмотрена обязанность соответствующей стороны дополнительно внести или частично возвратить обеспечительный платеж при наступлении определенных обстоятельств.</a:t>
            </a:r>
          </a:p>
          <a:p>
            <a:pPr marL="137160" indent="0">
              <a:buNone/>
            </a:pPr>
            <a:r>
              <a:rPr lang="ru-RU" sz="1600" dirty="0">
                <a:solidFill>
                  <a:schemeClr val="bg1"/>
                </a:solidFill>
              </a:rPr>
              <a:t>4. На сумму обеспечительного платежа проценты, установленные </a:t>
            </a:r>
            <a:r>
              <a:rPr lang="ru-RU" sz="1600" dirty="0" smtClean="0">
                <a:solidFill>
                  <a:schemeClr val="bg1"/>
                </a:solidFill>
              </a:rPr>
              <a:t>статьей 317.1</a:t>
            </a:r>
            <a:r>
              <a:rPr lang="ru-RU" sz="1600" dirty="0">
                <a:solidFill>
                  <a:schemeClr val="bg1"/>
                </a:solidFill>
              </a:rPr>
              <a:t> настоящего Кодекса, не начисляются, если иное не предусмотрено договором.</a:t>
            </a:r>
          </a:p>
          <a:p>
            <a:pPr marL="137160" indent="0">
              <a:buNone/>
            </a:pPr>
            <a:r>
              <a:rPr lang="ru-RU" sz="1600" dirty="0">
                <a:solidFill>
                  <a:schemeClr val="bg1"/>
                </a:solidFill>
              </a:rPr>
              <a:t> </a:t>
            </a:r>
          </a:p>
        </p:txBody>
      </p:sp>
    </p:spTree>
    <p:extLst>
      <p:ext uri="{BB962C8B-B14F-4D97-AF65-F5344CB8AC3E}">
        <p14:creationId xmlns:p14="http://schemas.microsoft.com/office/powerpoint/2010/main" val="3166571981"/>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576064"/>
          </a:xfrm>
        </p:spPr>
        <p:txBody>
          <a:bodyPr>
            <a:normAutofit/>
          </a:bodyPr>
          <a:lstStyle/>
          <a:p>
            <a:r>
              <a:rPr lang="ru-RU" sz="2400" b="1" u="sng" dirty="0">
                <a:solidFill>
                  <a:schemeClr val="accent1">
                    <a:lumMod val="60000"/>
                    <a:lumOff val="40000"/>
                  </a:schemeClr>
                </a:solidFill>
                <a:effectLst>
                  <a:outerShdw blurRad="38100" dist="38100" dir="2700000" algn="tl">
                    <a:srgbClr val="000000">
                      <a:alpha val="43137"/>
                    </a:srgbClr>
                  </a:outerShdw>
                </a:effectLst>
              </a:rPr>
              <a:t>Ведомственный контроль закупочной деятельности</a:t>
            </a:r>
            <a:endParaRPr lang="ru-RU" sz="2400" dirty="0"/>
          </a:p>
        </p:txBody>
      </p:sp>
      <p:sp>
        <p:nvSpPr>
          <p:cNvPr id="3" name="Текст 2"/>
          <p:cNvSpPr>
            <a:spLocks noGrp="1"/>
          </p:cNvSpPr>
          <p:nvPr>
            <p:ph type="body" sz="quarter" idx="10"/>
          </p:nvPr>
        </p:nvSpPr>
        <p:spPr>
          <a:xfrm>
            <a:off x="381000" y="1268760"/>
            <a:ext cx="8382000" cy="4680520"/>
          </a:xfrm>
        </p:spPr>
        <p:txBody>
          <a:bodyPr>
            <a:normAutofit/>
          </a:bodyPr>
          <a:lstStyle/>
          <a:p>
            <a:pPr marL="137160" indent="0" algn="ctr">
              <a:buNone/>
            </a:pPr>
            <a:r>
              <a:rPr lang="ru-RU" sz="1800" b="1" u="sng" dirty="0" smtClean="0">
                <a:solidFill>
                  <a:schemeClr val="accent1">
                    <a:lumMod val="60000"/>
                    <a:lumOff val="40000"/>
                  </a:schemeClr>
                </a:solidFill>
                <a:effectLst>
                  <a:outerShdw blurRad="38100" dist="38100" dir="2700000" algn="tl">
                    <a:srgbClr val="000000">
                      <a:alpha val="43137"/>
                    </a:srgbClr>
                  </a:outerShdw>
                </a:effectLst>
              </a:rPr>
              <a:t>Статья </a:t>
            </a:r>
            <a:r>
              <a:rPr lang="ru-RU" sz="1800" b="1" u="sng" dirty="0">
                <a:solidFill>
                  <a:schemeClr val="accent1">
                    <a:lumMod val="60000"/>
                    <a:lumOff val="40000"/>
                  </a:schemeClr>
                </a:solidFill>
                <a:effectLst>
                  <a:outerShdw blurRad="38100" dist="38100" dir="2700000" algn="tl">
                    <a:srgbClr val="000000">
                      <a:alpha val="43137"/>
                    </a:srgbClr>
                  </a:outerShdw>
                </a:effectLst>
              </a:rPr>
              <a:t>6.1. </a:t>
            </a:r>
            <a:endParaRPr lang="ru-RU" sz="1800" b="1" u="sng" dirty="0" smtClean="0">
              <a:solidFill>
                <a:schemeClr val="accent1">
                  <a:lumMod val="60000"/>
                  <a:lumOff val="40000"/>
                </a:schemeClr>
              </a:solidFill>
              <a:effectLst>
                <a:outerShdw blurRad="38100" dist="38100" dir="2700000" algn="tl">
                  <a:srgbClr val="000000">
                    <a:alpha val="43137"/>
                  </a:srgbClr>
                </a:outerShdw>
              </a:effectLst>
            </a:endParaRPr>
          </a:p>
          <a:p>
            <a:pPr marL="137160" indent="0" algn="ctr">
              <a:buNone/>
            </a:pPr>
            <a:endParaRPr lang="ru-RU" sz="1800" u="sng" dirty="0">
              <a:solidFill>
                <a:schemeClr val="accent1">
                  <a:lumMod val="60000"/>
                  <a:lumOff val="40000"/>
                </a:schemeClr>
              </a:solidFill>
              <a:effectLst>
                <a:outerShdw blurRad="38100" dist="38100" dir="2700000" algn="tl">
                  <a:srgbClr val="000000">
                    <a:alpha val="43137"/>
                  </a:srgbClr>
                </a:outerShdw>
              </a:effectLst>
            </a:endParaRPr>
          </a:p>
          <a:p>
            <a:pPr marL="137160" indent="0">
              <a:buNone/>
            </a:pPr>
            <a:r>
              <a:rPr lang="ru-RU" sz="1600" dirty="0">
                <a:solidFill>
                  <a:schemeClr val="bg1"/>
                </a:solidFill>
              </a:rPr>
              <a:t>Федеральные </a:t>
            </a:r>
            <a:r>
              <a:rPr lang="ru-RU" sz="1600" b="1" dirty="0">
                <a:solidFill>
                  <a:schemeClr val="bg1"/>
                </a:solidFill>
              </a:rPr>
              <a:t>органы исполнительной власти</a:t>
            </a:r>
            <a:r>
              <a:rPr lang="ru-RU" sz="1600" dirty="0">
                <a:solidFill>
                  <a:schemeClr val="bg1"/>
                </a:solidFill>
              </a:rPr>
              <a:t>, органы государственной власти субъектов Российской Федерации, муниципальные органы, </a:t>
            </a:r>
            <a:r>
              <a:rPr lang="ru-RU" sz="1600" b="1" dirty="0">
                <a:solidFill>
                  <a:schemeClr val="bg1"/>
                </a:solidFill>
              </a:rPr>
              <a:t>осуществляющие функции и полномочия учредителя</a:t>
            </a:r>
            <a:r>
              <a:rPr lang="ru-RU" sz="1600" dirty="0">
                <a:solidFill>
                  <a:schemeClr val="bg1"/>
                </a:solidFill>
              </a:rPr>
              <a:t> в отношении соответственно федеральных государственных </a:t>
            </a:r>
            <a:r>
              <a:rPr lang="ru-RU" sz="1600" b="1" dirty="0">
                <a:solidFill>
                  <a:schemeClr val="bg1"/>
                </a:solidFill>
              </a:rPr>
              <a:t>учреждений</a:t>
            </a:r>
            <a:r>
              <a:rPr lang="ru-RU" sz="1600" dirty="0">
                <a:solidFill>
                  <a:schemeClr val="bg1"/>
                </a:solidFill>
              </a:rPr>
              <a:t>, государственных учреждений субъекта Российской Федерации, муниципальных учреждений, </a:t>
            </a:r>
            <a:r>
              <a:rPr lang="ru-RU" sz="1600" b="1" dirty="0">
                <a:solidFill>
                  <a:schemeClr val="bg1"/>
                </a:solidFill>
              </a:rPr>
              <a:t>права собственника имущества </a:t>
            </a:r>
            <a:r>
              <a:rPr lang="ru-RU" sz="1600" dirty="0">
                <a:solidFill>
                  <a:schemeClr val="bg1"/>
                </a:solidFill>
              </a:rPr>
              <a:t>соответственно федеральных государственных </a:t>
            </a:r>
            <a:r>
              <a:rPr lang="ru-RU" sz="1600" b="1" dirty="0">
                <a:solidFill>
                  <a:schemeClr val="bg1"/>
                </a:solidFill>
              </a:rPr>
              <a:t>унитарных предприятий</a:t>
            </a:r>
            <a:r>
              <a:rPr lang="ru-RU" sz="1600" dirty="0">
                <a:solidFill>
                  <a:schemeClr val="bg1"/>
                </a:solidFill>
              </a:rPr>
              <a:t>, государственных унитарных предприятий субъекта Российской Федерации, муниципальных унитарных предприятий, уполномоченные органы исполнительной власти субъектов Российской Федерации </a:t>
            </a:r>
            <a:r>
              <a:rPr lang="ru-RU" sz="1600" b="1" dirty="0">
                <a:solidFill>
                  <a:schemeClr val="bg1"/>
                </a:solidFill>
              </a:rPr>
              <a:t>осуществляют ведомственный контроль за соблюдением требований настоящего Федерального закона и иных</a:t>
            </a:r>
            <a:r>
              <a:rPr lang="ru-RU" sz="1600" dirty="0">
                <a:solidFill>
                  <a:schemeClr val="bg1"/>
                </a:solidFill>
              </a:rPr>
              <a:t> принятых в соответствии с ним </a:t>
            </a:r>
            <a:r>
              <a:rPr lang="ru-RU" sz="1600" b="1" dirty="0">
                <a:solidFill>
                  <a:schemeClr val="bg1"/>
                </a:solidFill>
              </a:rPr>
              <a:t>нормативных правовых актов</a:t>
            </a:r>
            <a:r>
              <a:rPr lang="ru-RU" sz="1600" dirty="0">
                <a:solidFill>
                  <a:schemeClr val="bg1"/>
                </a:solidFill>
              </a:rPr>
              <a:t> Российской Федерации </a:t>
            </a:r>
            <a:r>
              <a:rPr lang="ru-RU" sz="1600" b="1" dirty="0">
                <a:solidFill>
                  <a:schemeClr val="bg1"/>
                </a:solidFill>
              </a:rPr>
              <a:t>в порядке, установленном </a:t>
            </a:r>
            <a:r>
              <a:rPr lang="ru-RU" sz="1600" dirty="0">
                <a:solidFill>
                  <a:schemeClr val="bg1"/>
                </a:solidFill>
              </a:rPr>
              <a:t>соответственно </a:t>
            </a:r>
            <a:r>
              <a:rPr lang="ru-RU" sz="1600" b="1" dirty="0">
                <a:solidFill>
                  <a:schemeClr val="bg1"/>
                </a:solidFill>
              </a:rPr>
              <a:t>Правительством </a:t>
            </a:r>
            <a:r>
              <a:rPr lang="ru-RU" sz="1600" dirty="0">
                <a:solidFill>
                  <a:schemeClr val="bg1"/>
                </a:solidFill>
              </a:rPr>
              <a:t>Российской </a:t>
            </a:r>
            <a:r>
              <a:rPr lang="ru-RU" sz="1600" dirty="0" smtClean="0">
                <a:solidFill>
                  <a:schemeClr val="bg1"/>
                </a:solidFill>
              </a:rPr>
              <a:t>Федерации (</a:t>
            </a:r>
            <a:r>
              <a:rPr lang="ru-RU" sz="1600" dirty="0">
                <a:solidFill>
                  <a:schemeClr val="bg1"/>
                </a:solidFill>
              </a:rPr>
              <a:t>ПП РФ от 8 ноября 2018 г. N 1335)</a:t>
            </a:r>
            <a:r>
              <a:rPr lang="ru-RU" sz="1600" dirty="0" smtClean="0">
                <a:solidFill>
                  <a:schemeClr val="bg1"/>
                </a:solidFill>
              </a:rPr>
              <a:t>, </a:t>
            </a:r>
            <a:r>
              <a:rPr lang="ru-RU" sz="1600" dirty="0">
                <a:solidFill>
                  <a:schemeClr val="bg1"/>
                </a:solidFill>
              </a:rPr>
              <a:t>высшими исполнительными органами государственной власти субъектов Российской Федерации, местными </a:t>
            </a:r>
            <a:r>
              <a:rPr lang="ru-RU" sz="1600" dirty="0" smtClean="0">
                <a:solidFill>
                  <a:schemeClr val="bg1"/>
                </a:solidFill>
              </a:rPr>
              <a:t>администрациями.</a:t>
            </a:r>
            <a:endParaRPr lang="ru-RU" sz="1600" dirty="0">
              <a:solidFill>
                <a:schemeClr val="bg1"/>
              </a:solidFill>
            </a:endParaRPr>
          </a:p>
          <a:p>
            <a:pPr marL="137160" indent="0">
              <a:buNone/>
            </a:pPr>
            <a:endParaRPr lang="ru-RU" sz="1600" dirty="0">
              <a:solidFill>
                <a:schemeClr val="bg1"/>
              </a:solidFill>
            </a:endParaRPr>
          </a:p>
        </p:txBody>
      </p:sp>
    </p:spTree>
    <p:extLst>
      <p:ext uri="{BB962C8B-B14F-4D97-AF65-F5344CB8AC3E}">
        <p14:creationId xmlns:p14="http://schemas.microsoft.com/office/powerpoint/2010/main" val="23627431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648072"/>
          </a:xfrm>
        </p:spPr>
        <p:txBody>
          <a:bodyPr>
            <a:normAutofit/>
          </a:bodyPr>
          <a:lstStyle/>
          <a:p>
            <a:pPr algn="ctr"/>
            <a:r>
              <a:rPr lang="ru-RU" sz="2400" dirty="0" smtClean="0">
                <a:effectLst/>
              </a:rPr>
              <a:t>Правовая </a:t>
            </a:r>
            <a:r>
              <a:rPr lang="ru-RU" sz="2400" dirty="0">
                <a:effectLst/>
              </a:rPr>
              <a:t>основа закупки товаров, работ, услуг</a:t>
            </a:r>
          </a:p>
        </p:txBody>
      </p:sp>
      <p:sp>
        <p:nvSpPr>
          <p:cNvPr id="3" name="Текст 2"/>
          <p:cNvSpPr>
            <a:spLocks noGrp="1"/>
          </p:cNvSpPr>
          <p:nvPr>
            <p:ph type="body" sz="quarter" idx="10"/>
          </p:nvPr>
        </p:nvSpPr>
        <p:spPr>
          <a:xfrm>
            <a:off x="381000" y="1052736"/>
            <a:ext cx="8382000" cy="5472608"/>
          </a:xfrm>
        </p:spPr>
        <p:txBody>
          <a:bodyPr>
            <a:noAutofit/>
          </a:bodyPr>
          <a:lstStyle/>
          <a:p>
            <a:pPr marL="0" indent="0" algn="just">
              <a:buNone/>
            </a:pPr>
            <a:r>
              <a:rPr lang="ru-RU" sz="1700" dirty="0" smtClean="0">
                <a:solidFill>
                  <a:schemeClr val="bg1"/>
                </a:solidFill>
              </a:rPr>
              <a:t>При </a:t>
            </a:r>
            <a:r>
              <a:rPr lang="ru-RU" sz="1700" dirty="0">
                <a:solidFill>
                  <a:schemeClr val="bg1"/>
                </a:solidFill>
              </a:rPr>
              <a:t>закупке товаров, работ, услуг заказчики руководствуются </a:t>
            </a:r>
            <a:r>
              <a:rPr lang="ru-RU" sz="1700" u="sng" dirty="0" smtClean="0">
                <a:solidFill>
                  <a:schemeClr val="bg1"/>
                </a:solidFill>
              </a:rPr>
              <a:t>Конституцией РФ</a:t>
            </a:r>
            <a:r>
              <a:rPr lang="ru-RU" sz="1700" dirty="0" smtClean="0">
                <a:solidFill>
                  <a:schemeClr val="bg1"/>
                </a:solidFill>
              </a:rPr>
              <a:t>, </a:t>
            </a:r>
            <a:r>
              <a:rPr lang="ru-RU" sz="1700" u="sng" dirty="0" smtClean="0">
                <a:solidFill>
                  <a:schemeClr val="bg1"/>
                </a:solidFill>
              </a:rPr>
              <a:t>ГК РФ</a:t>
            </a:r>
            <a:r>
              <a:rPr lang="ru-RU" sz="1700" dirty="0" smtClean="0">
                <a:solidFill>
                  <a:schemeClr val="bg1"/>
                </a:solidFill>
              </a:rPr>
              <a:t>, </a:t>
            </a:r>
            <a:r>
              <a:rPr lang="ru-RU" sz="1700" u="sng" dirty="0">
                <a:solidFill>
                  <a:schemeClr val="bg1"/>
                </a:solidFill>
              </a:rPr>
              <a:t>настоящим Федеральным законом</a:t>
            </a:r>
            <a:r>
              <a:rPr lang="ru-RU" sz="1700" dirty="0">
                <a:solidFill>
                  <a:schemeClr val="bg1"/>
                </a:solidFill>
              </a:rPr>
              <a:t>, другими федеральными законами и иными нормативными правовыми актами </a:t>
            </a:r>
            <a:r>
              <a:rPr lang="ru-RU" sz="1700" dirty="0" smtClean="0">
                <a:solidFill>
                  <a:schemeClr val="bg1"/>
                </a:solidFill>
              </a:rPr>
              <a:t>РФ, </a:t>
            </a:r>
            <a:r>
              <a:rPr lang="ru-RU" sz="1700" b="1" dirty="0">
                <a:solidFill>
                  <a:schemeClr val="bg1"/>
                </a:solidFill>
              </a:rPr>
              <a:t>а также принятыми в соответствии с ними и утвержденными </a:t>
            </a:r>
            <a:r>
              <a:rPr lang="ru-RU" sz="1700" b="1" dirty="0" smtClean="0">
                <a:solidFill>
                  <a:schemeClr val="bg1"/>
                </a:solidFill>
              </a:rPr>
              <a:t>регламентирующими </a:t>
            </a:r>
            <a:r>
              <a:rPr lang="ru-RU" sz="1700" b="1" dirty="0">
                <a:solidFill>
                  <a:schemeClr val="bg1"/>
                </a:solidFill>
              </a:rPr>
              <a:t>правила закупки</a:t>
            </a:r>
            <a:r>
              <a:rPr lang="ru-RU" sz="1700" dirty="0">
                <a:solidFill>
                  <a:schemeClr val="bg1"/>
                </a:solidFill>
              </a:rPr>
              <a:t> (</a:t>
            </a:r>
            <a:r>
              <a:rPr lang="ru-RU" sz="1700" i="1" dirty="0">
                <a:solidFill>
                  <a:schemeClr val="bg1"/>
                </a:solidFill>
              </a:rPr>
              <a:t>далее - </a:t>
            </a:r>
            <a:r>
              <a:rPr lang="ru-RU" sz="1700" b="1" i="1" u="sng" dirty="0">
                <a:solidFill>
                  <a:schemeClr val="bg1"/>
                </a:solidFill>
              </a:rPr>
              <a:t>положение о закупке</a:t>
            </a:r>
            <a:r>
              <a:rPr lang="ru-RU" sz="1700" dirty="0" smtClean="0">
                <a:solidFill>
                  <a:schemeClr val="bg1"/>
                </a:solidFill>
              </a:rPr>
              <a:t>)</a:t>
            </a:r>
          </a:p>
          <a:p>
            <a:pPr marL="0" indent="0" algn="just">
              <a:buNone/>
            </a:pPr>
            <a:r>
              <a:rPr lang="ru-RU" sz="1700" b="1" dirty="0">
                <a:solidFill>
                  <a:schemeClr val="bg1"/>
                </a:solidFill>
              </a:rPr>
              <a:t>Положение о закупке является документом, который регламентирует закупочную деятельность заказчика</a:t>
            </a:r>
            <a:r>
              <a:rPr lang="ru-RU" sz="1700" dirty="0">
                <a:solidFill>
                  <a:schemeClr val="bg1"/>
                </a:solidFill>
              </a:rPr>
              <a:t> и должен </a:t>
            </a:r>
            <a:r>
              <a:rPr lang="ru-RU" sz="1700" dirty="0" smtClean="0">
                <a:solidFill>
                  <a:schemeClr val="bg1"/>
                </a:solidFill>
              </a:rPr>
              <a:t>содержать: </a:t>
            </a:r>
          </a:p>
          <a:p>
            <a:pPr lvl="1" algn="just">
              <a:buFont typeface="Wingdings" panose="05000000000000000000" pitchFamily="2" charset="2"/>
              <a:buChar char="v"/>
            </a:pPr>
            <a:r>
              <a:rPr lang="ru-RU" sz="1600" u="sng" dirty="0" smtClean="0">
                <a:solidFill>
                  <a:schemeClr val="bg1"/>
                </a:solidFill>
              </a:rPr>
              <a:t>требования </a:t>
            </a:r>
            <a:r>
              <a:rPr lang="ru-RU" sz="1600" u="sng" dirty="0">
                <a:solidFill>
                  <a:schemeClr val="bg1"/>
                </a:solidFill>
              </a:rPr>
              <a:t>к закупке, в том числе порядок подготовки и осуществления закупок </a:t>
            </a:r>
            <a:r>
              <a:rPr lang="ru-RU" sz="1600" dirty="0">
                <a:solidFill>
                  <a:schemeClr val="bg1"/>
                </a:solidFill>
              </a:rPr>
              <a:t>способами, указанными в частях 3.1 и 3.2 статьи 3 </a:t>
            </a:r>
            <a:r>
              <a:rPr lang="ru-RU" sz="1600" dirty="0" smtClean="0">
                <a:solidFill>
                  <a:schemeClr val="bg1"/>
                </a:solidFill>
              </a:rPr>
              <a:t>настоящего Федерального закона</a:t>
            </a:r>
          </a:p>
          <a:p>
            <a:pPr lvl="1" algn="just">
              <a:buFont typeface="Wingdings" panose="05000000000000000000" pitchFamily="2" charset="2"/>
              <a:buChar char="v"/>
            </a:pPr>
            <a:r>
              <a:rPr lang="ru-RU" sz="1600" u="sng" dirty="0" smtClean="0">
                <a:solidFill>
                  <a:schemeClr val="bg1"/>
                </a:solidFill>
              </a:rPr>
              <a:t>порядок </a:t>
            </a:r>
            <a:r>
              <a:rPr lang="ru-RU" sz="1600" u="sng" dirty="0">
                <a:solidFill>
                  <a:schemeClr val="bg1"/>
                </a:solidFill>
              </a:rPr>
              <a:t>и условия их </a:t>
            </a:r>
            <a:r>
              <a:rPr lang="ru-RU" sz="1600" u="sng" dirty="0" smtClean="0">
                <a:solidFill>
                  <a:schemeClr val="bg1"/>
                </a:solidFill>
              </a:rPr>
              <a:t>применения</a:t>
            </a:r>
          </a:p>
          <a:p>
            <a:pPr lvl="1" algn="just">
              <a:buFont typeface="Wingdings" panose="05000000000000000000" pitchFamily="2" charset="2"/>
              <a:buChar char="v"/>
            </a:pPr>
            <a:r>
              <a:rPr lang="ru-RU" sz="1600" u="sng" dirty="0" smtClean="0">
                <a:solidFill>
                  <a:schemeClr val="bg1"/>
                </a:solidFill>
              </a:rPr>
              <a:t>порядок </a:t>
            </a:r>
            <a:r>
              <a:rPr lang="ru-RU" sz="1600" u="sng" dirty="0">
                <a:solidFill>
                  <a:schemeClr val="bg1"/>
                </a:solidFill>
              </a:rPr>
              <a:t>заключения и исполнения </a:t>
            </a:r>
            <a:r>
              <a:rPr lang="ru-RU" sz="1600" u="sng" dirty="0" smtClean="0">
                <a:solidFill>
                  <a:schemeClr val="bg1"/>
                </a:solidFill>
              </a:rPr>
              <a:t>договоров</a:t>
            </a:r>
          </a:p>
          <a:p>
            <a:pPr lvl="1" algn="just">
              <a:buFont typeface="Wingdings" panose="05000000000000000000" pitchFamily="2" charset="2"/>
              <a:buChar char="v"/>
            </a:pPr>
            <a:r>
              <a:rPr lang="ru-RU" sz="1600" u="sng" dirty="0" smtClean="0">
                <a:solidFill>
                  <a:schemeClr val="bg1"/>
                </a:solidFill>
              </a:rPr>
              <a:t>иные </a:t>
            </a:r>
            <a:r>
              <a:rPr lang="ru-RU" sz="1600" dirty="0">
                <a:solidFill>
                  <a:schemeClr val="bg1"/>
                </a:solidFill>
              </a:rPr>
              <a:t>связанные с обеспечением закупки </a:t>
            </a:r>
            <a:r>
              <a:rPr lang="ru-RU" sz="1600" u="sng" dirty="0" smtClean="0">
                <a:solidFill>
                  <a:schemeClr val="bg1"/>
                </a:solidFill>
              </a:rPr>
              <a:t>положения</a:t>
            </a:r>
          </a:p>
          <a:p>
            <a:pPr marL="0" indent="0" algn="just">
              <a:buNone/>
            </a:pPr>
            <a:r>
              <a:rPr lang="ru-RU" sz="1700" dirty="0" smtClean="0">
                <a:solidFill>
                  <a:schemeClr val="bg1"/>
                </a:solidFill>
              </a:rPr>
              <a:t>Федеральный </a:t>
            </a:r>
            <a:r>
              <a:rPr lang="ru-RU" sz="1700" b="1" dirty="0">
                <a:solidFill>
                  <a:schemeClr val="bg1"/>
                </a:solidFill>
              </a:rPr>
              <a:t>орган исполнительной </a:t>
            </a:r>
            <a:r>
              <a:rPr lang="ru-RU" sz="1700" b="1" dirty="0" smtClean="0">
                <a:solidFill>
                  <a:schemeClr val="bg1"/>
                </a:solidFill>
              </a:rPr>
              <a:t>власти </a:t>
            </a:r>
            <a:r>
              <a:rPr lang="ru-RU" sz="1700" dirty="0" smtClean="0">
                <a:solidFill>
                  <a:schemeClr val="bg1"/>
                </a:solidFill>
              </a:rPr>
              <a:t>(</a:t>
            </a:r>
            <a:r>
              <a:rPr lang="ru-RU" sz="1700" dirty="0">
                <a:solidFill>
                  <a:schemeClr val="bg1"/>
                </a:solidFill>
              </a:rPr>
              <a:t>о</a:t>
            </a:r>
            <a:r>
              <a:rPr lang="ru-RU" sz="1700" dirty="0" smtClean="0">
                <a:solidFill>
                  <a:schemeClr val="bg1"/>
                </a:solidFill>
              </a:rPr>
              <a:t>рган </a:t>
            </a:r>
            <a:r>
              <a:rPr lang="ru-RU" sz="1700" dirty="0">
                <a:solidFill>
                  <a:schemeClr val="bg1"/>
                </a:solidFill>
              </a:rPr>
              <a:t>исполнительной власти субъекта Российской Федерации, орган местного </a:t>
            </a:r>
            <a:r>
              <a:rPr lang="ru-RU" sz="1700" dirty="0" smtClean="0">
                <a:solidFill>
                  <a:schemeClr val="bg1"/>
                </a:solidFill>
              </a:rPr>
              <a:t>самоуправления), </a:t>
            </a:r>
            <a:r>
              <a:rPr lang="ru-RU" sz="1700" dirty="0">
                <a:solidFill>
                  <a:schemeClr val="bg1"/>
                </a:solidFill>
              </a:rPr>
              <a:t>осуществляющий функции и полномочия учредителя бюджетного учреждения, автономного учреждения, федеральный орган исполнительной власти либо организация, осуществляющие от имени Российской Федерации полномочия собственника имущества унитарного предприятия, </a:t>
            </a:r>
            <a:r>
              <a:rPr lang="ru-RU" sz="1700" b="1" dirty="0">
                <a:solidFill>
                  <a:schemeClr val="bg1"/>
                </a:solidFill>
              </a:rPr>
              <a:t>вправе утвердить типовое положение о закупке</a:t>
            </a:r>
            <a:r>
              <a:rPr lang="ru-RU" sz="1700" dirty="0">
                <a:solidFill>
                  <a:schemeClr val="bg1"/>
                </a:solidFill>
              </a:rPr>
              <a:t>, а также определить бюджетные учреждения, автономные учреждения, государственные унитарные предприятия, для которых применение такого типового положения о закупке является </a:t>
            </a:r>
            <a:r>
              <a:rPr lang="ru-RU" sz="1700" dirty="0" smtClean="0">
                <a:solidFill>
                  <a:schemeClr val="bg1"/>
                </a:solidFill>
              </a:rPr>
              <a:t>обязательным </a:t>
            </a:r>
          </a:p>
        </p:txBody>
      </p:sp>
    </p:spTree>
    <p:extLst>
      <p:ext uri="{BB962C8B-B14F-4D97-AF65-F5344CB8AC3E}">
        <p14:creationId xmlns:p14="http://schemas.microsoft.com/office/powerpoint/2010/main" val="393813113"/>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476672"/>
            <a:ext cx="8064896" cy="4524315"/>
          </a:xfrm>
          <a:prstGeom prst="rect">
            <a:avLst/>
          </a:prstGeom>
        </p:spPr>
        <p:txBody>
          <a:bodyPr wrap="square">
            <a:spAutoFit/>
          </a:bodyPr>
          <a:lstStyle/>
          <a:p>
            <a:pPr algn="just"/>
            <a:r>
              <a:rPr lang="ru-RU" dirty="0">
                <a:solidFill>
                  <a:schemeClr val="bg1"/>
                </a:solidFill>
              </a:rPr>
              <a:t>В соответствии со ст. 6.1 «Ведомственный контроль закупочной </a:t>
            </a:r>
            <a:r>
              <a:rPr lang="ru-RU" dirty="0" smtClean="0">
                <a:solidFill>
                  <a:schemeClr val="bg1"/>
                </a:solidFill>
              </a:rPr>
              <a:t>деятельности</a:t>
            </a:r>
            <a:r>
              <a:rPr lang="ru-RU" dirty="0">
                <a:solidFill>
                  <a:schemeClr val="bg1"/>
                </a:solidFill>
              </a:rPr>
              <a:t>» Закона № 223-ФЗ учредители (в отношении подведомственных </a:t>
            </a:r>
            <a:r>
              <a:rPr lang="ru-RU" dirty="0" smtClean="0">
                <a:solidFill>
                  <a:schemeClr val="bg1"/>
                </a:solidFill>
              </a:rPr>
              <a:t>учреждений</a:t>
            </a:r>
            <a:r>
              <a:rPr lang="ru-RU" dirty="0">
                <a:solidFill>
                  <a:schemeClr val="bg1"/>
                </a:solidFill>
              </a:rPr>
              <a:t>), собственники имущества (в отношении унитарных </a:t>
            </a:r>
            <a:r>
              <a:rPr lang="ru-RU" dirty="0" smtClean="0">
                <a:solidFill>
                  <a:schemeClr val="bg1"/>
                </a:solidFill>
              </a:rPr>
              <a:t>предприятий</a:t>
            </a:r>
            <a:r>
              <a:rPr lang="ru-RU" dirty="0">
                <a:solidFill>
                  <a:schemeClr val="bg1"/>
                </a:solidFill>
              </a:rPr>
              <a:t>), уполномоченные органы исполнительной власти субъектов РФ (далее </a:t>
            </a:r>
            <a:r>
              <a:rPr lang="ru-RU" dirty="0" smtClean="0">
                <a:solidFill>
                  <a:schemeClr val="bg1"/>
                </a:solidFill>
              </a:rPr>
              <a:t>также </a:t>
            </a:r>
            <a:r>
              <a:rPr lang="ru-RU" dirty="0">
                <a:solidFill>
                  <a:schemeClr val="bg1"/>
                </a:solidFill>
              </a:rPr>
              <a:t>– органы ведомственного контроля) осуществляют ведомственный </a:t>
            </a:r>
            <a:r>
              <a:rPr lang="ru-RU" dirty="0" smtClean="0">
                <a:solidFill>
                  <a:schemeClr val="bg1"/>
                </a:solidFill>
              </a:rPr>
              <a:t>контроль </a:t>
            </a:r>
            <a:r>
              <a:rPr lang="ru-RU" dirty="0">
                <a:solidFill>
                  <a:schemeClr val="bg1"/>
                </a:solidFill>
              </a:rPr>
              <a:t>в порядке, установленном Правительством РФ / высшими исполнительными органами государственной власти субъектов РФ / местными </a:t>
            </a:r>
            <a:r>
              <a:rPr lang="ru-RU" dirty="0" smtClean="0">
                <a:solidFill>
                  <a:schemeClr val="bg1"/>
                </a:solidFill>
              </a:rPr>
              <a:t>администрациями</a:t>
            </a:r>
            <a:r>
              <a:rPr lang="ru-RU" dirty="0">
                <a:solidFill>
                  <a:schemeClr val="bg1"/>
                </a:solidFill>
              </a:rPr>
              <a:t>. </a:t>
            </a:r>
            <a:endParaRPr lang="ru-RU" dirty="0" smtClean="0">
              <a:solidFill>
                <a:schemeClr val="bg1"/>
              </a:solidFill>
            </a:endParaRPr>
          </a:p>
          <a:p>
            <a:pPr algn="just"/>
            <a:r>
              <a:rPr lang="ru-RU" dirty="0" smtClean="0">
                <a:solidFill>
                  <a:schemeClr val="bg1"/>
                </a:solidFill>
              </a:rPr>
              <a:t>Для </a:t>
            </a:r>
            <a:r>
              <a:rPr lang="ru-RU" dirty="0">
                <a:solidFill>
                  <a:schemeClr val="bg1"/>
                </a:solidFill>
              </a:rPr>
              <a:t>федеральных органов исполнительной власти он утвержден </a:t>
            </a:r>
            <a:r>
              <a:rPr lang="ru-RU" dirty="0" smtClean="0">
                <a:solidFill>
                  <a:schemeClr val="bg1"/>
                </a:solidFill>
              </a:rPr>
              <a:t>Постановлением Правительства РФ от 08.11.2018 № 1335. Федеральные органы исполнительной власти утверждают регламенты осуществления такого контроля  в отношении </a:t>
            </a:r>
            <a:r>
              <a:rPr lang="ru-RU" dirty="0">
                <a:solidFill>
                  <a:schemeClr val="bg1"/>
                </a:solidFill>
              </a:rPr>
              <a:t>подведомст</a:t>
            </a:r>
            <a:r>
              <a:rPr lang="ru-RU" dirty="0" smtClean="0">
                <a:solidFill>
                  <a:schemeClr val="bg1"/>
                </a:solidFill>
              </a:rPr>
              <a:t>венных ФГУ и ФГУП. К примеру Минфин России осуществляет ведомственный контроль </a:t>
            </a:r>
            <a:r>
              <a:rPr lang="ru-RU" dirty="0">
                <a:solidFill>
                  <a:schemeClr val="bg1"/>
                </a:solidFill>
              </a:rPr>
              <a:t>в соответствии с </a:t>
            </a:r>
            <a:r>
              <a:rPr lang="ru-RU" dirty="0" smtClean="0">
                <a:solidFill>
                  <a:schemeClr val="bg1"/>
                </a:solidFill>
              </a:rPr>
              <a:t>регламентом, утвержденным Приказом от 25.12.2018 № 282н. Этот регламент определяет в том числе порядок планирования проверок, их проведения и оформления результатов.</a:t>
            </a:r>
            <a:endParaRPr lang="ru-RU" dirty="0">
              <a:solidFill>
                <a:schemeClr val="bg1"/>
              </a:solidFill>
            </a:endParaRPr>
          </a:p>
        </p:txBody>
      </p:sp>
    </p:spTree>
    <p:extLst>
      <p:ext uri="{BB962C8B-B14F-4D97-AF65-F5344CB8AC3E}">
        <p14:creationId xmlns:p14="http://schemas.microsoft.com/office/powerpoint/2010/main" val="3197663001"/>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612845"/>
            <a:ext cx="7776864" cy="4524315"/>
          </a:xfrm>
          <a:prstGeom prst="rect">
            <a:avLst/>
          </a:prstGeom>
        </p:spPr>
        <p:txBody>
          <a:bodyPr wrap="square">
            <a:spAutoFit/>
          </a:bodyPr>
          <a:lstStyle/>
          <a:p>
            <a:pPr algn="just"/>
            <a:r>
              <a:rPr lang="ru-RU" dirty="0" smtClean="0">
                <a:solidFill>
                  <a:schemeClr val="bg1"/>
                </a:solidFill>
              </a:rPr>
              <a:t>В </a:t>
            </a:r>
            <a:r>
              <a:rPr lang="ru-RU" dirty="0">
                <a:solidFill>
                  <a:schemeClr val="bg1"/>
                </a:solidFill>
              </a:rPr>
              <a:t>круг заказчиков, в отношении </a:t>
            </a:r>
            <a:r>
              <a:rPr lang="ru-RU" dirty="0" smtClean="0">
                <a:solidFill>
                  <a:schemeClr val="bg1"/>
                </a:solidFill>
              </a:rPr>
              <a:t>которых </a:t>
            </a:r>
            <a:r>
              <a:rPr lang="ru-RU" dirty="0">
                <a:solidFill>
                  <a:schemeClr val="bg1"/>
                </a:solidFill>
              </a:rPr>
              <a:t>планируется проводить ведомственный контроль в соответствии </a:t>
            </a:r>
            <a:r>
              <a:rPr lang="ru-RU" dirty="0" smtClean="0">
                <a:solidFill>
                  <a:schemeClr val="bg1"/>
                </a:solidFill>
              </a:rPr>
              <a:t>со </a:t>
            </a:r>
            <a:r>
              <a:rPr lang="ru-RU" dirty="0">
                <a:solidFill>
                  <a:schemeClr val="bg1"/>
                </a:solidFill>
              </a:rPr>
              <a:t>ст. 6.1 Закона № 223-ФЗ, вошли не все организации, </a:t>
            </a:r>
            <a:r>
              <a:rPr lang="ru-RU" dirty="0" smtClean="0">
                <a:solidFill>
                  <a:schemeClr val="bg1"/>
                </a:solidFill>
              </a:rPr>
              <a:t>перечисленные </a:t>
            </a:r>
            <a:r>
              <a:rPr lang="ru-RU" dirty="0">
                <a:solidFill>
                  <a:schemeClr val="bg1"/>
                </a:solidFill>
              </a:rPr>
              <a:t>в ч. 2 </a:t>
            </a:r>
            <a:r>
              <a:rPr lang="ru-RU" dirty="0" smtClean="0">
                <a:solidFill>
                  <a:schemeClr val="bg1"/>
                </a:solidFill>
              </a:rPr>
              <a:t>ст</a:t>
            </a:r>
            <a:r>
              <a:rPr lang="ru-RU" dirty="0">
                <a:solidFill>
                  <a:schemeClr val="bg1"/>
                </a:solidFill>
              </a:rPr>
              <a:t>. 1 Закона № 223-ФЗ, а только:</a:t>
            </a:r>
          </a:p>
          <a:p>
            <a:pPr algn="just"/>
            <a:r>
              <a:rPr lang="ru-RU" dirty="0">
                <a:solidFill>
                  <a:schemeClr val="bg1"/>
                </a:solidFill>
              </a:rPr>
              <a:t>1) государственные и муниципальные учреждения, а именно:</a:t>
            </a:r>
          </a:p>
          <a:p>
            <a:pPr algn="just"/>
            <a:r>
              <a:rPr lang="ru-RU" dirty="0">
                <a:solidFill>
                  <a:schemeClr val="bg1"/>
                </a:solidFill>
              </a:rPr>
              <a:t> </a:t>
            </a:r>
            <a:r>
              <a:rPr lang="ru-RU" dirty="0" smtClean="0">
                <a:solidFill>
                  <a:schemeClr val="bg1"/>
                </a:solidFill>
              </a:rPr>
              <a:t>– бюджетные </a:t>
            </a:r>
            <a:r>
              <a:rPr lang="ru-RU" dirty="0">
                <a:solidFill>
                  <a:schemeClr val="bg1"/>
                </a:solidFill>
              </a:rPr>
              <a:t>учреждения (п. 4 ч. 2 ст. 1 Закона № 223-ФЗ);</a:t>
            </a:r>
          </a:p>
          <a:p>
            <a:pPr algn="just"/>
            <a:r>
              <a:rPr lang="ru-RU" dirty="0">
                <a:solidFill>
                  <a:schemeClr val="bg1"/>
                </a:solidFill>
              </a:rPr>
              <a:t> </a:t>
            </a:r>
            <a:r>
              <a:rPr lang="ru-RU" dirty="0" smtClean="0">
                <a:solidFill>
                  <a:schemeClr val="bg1"/>
                </a:solidFill>
              </a:rPr>
              <a:t>– автономные </a:t>
            </a:r>
            <a:r>
              <a:rPr lang="ru-RU" dirty="0">
                <a:solidFill>
                  <a:schemeClr val="bg1"/>
                </a:solidFill>
              </a:rPr>
              <a:t>учреждения (п. 1 ч. 2 ст. 1 Закона № 223-ФЗ);</a:t>
            </a:r>
          </a:p>
          <a:p>
            <a:pPr algn="just"/>
            <a:r>
              <a:rPr lang="ru-RU" dirty="0">
                <a:solidFill>
                  <a:schemeClr val="bg1"/>
                </a:solidFill>
              </a:rPr>
              <a:t>2) государственные и муниципальные предприятия (п. 5 и п. 6 ч. 2 ст. 1 </a:t>
            </a:r>
          </a:p>
          <a:p>
            <a:pPr algn="just"/>
            <a:r>
              <a:rPr lang="ru-RU" dirty="0">
                <a:solidFill>
                  <a:schemeClr val="bg1"/>
                </a:solidFill>
              </a:rPr>
              <a:t>Закона № 223-ФЗ). </a:t>
            </a:r>
            <a:endParaRPr lang="ru-RU" dirty="0" smtClean="0">
              <a:solidFill>
                <a:schemeClr val="bg1"/>
              </a:solidFill>
            </a:endParaRPr>
          </a:p>
          <a:p>
            <a:pPr algn="just"/>
            <a:r>
              <a:rPr lang="ru-RU" dirty="0">
                <a:solidFill>
                  <a:schemeClr val="bg1"/>
                </a:solidFill>
              </a:rPr>
              <a:t>Следовательно, в отношении иных заказчиков осуществление </a:t>
            </a:r>
            <a:r>
              <a:rPr lang="ru-RU" dirty="0" smtClean="0">
                <a:solidFill>
                  <a:schemeClr val="bg1"/>
                </a:solidFill>
              </a:rPr>
              <a:t>ведомственного </a:t>
            </a:r>
            <a:r>
              <a:rPr lang="ru-RU" dirty="0">
                <a:solidFill>
                  <a:schemeClr val="bg1"/>
                </a:solidFill>
              </a:rPr>
              <a:t>контроля законом не предусмотрено и если и будет </a:t>
            </a:r>
            <a:r>
              <a:rPr lang="ru-RU" dirty="0" smtClean="0">
                <a:solidFill>
                  <a:schemeClr val="bg1"/>
                </a:solidFill>
              </a:rPr>
              <a:t>осуществляться</a:t>
            </a:r>
            <a:r>
              <a:rPr lang="ru-RU" dirty="0">
                <a:solidFill>
                  <a:schemeClr val="bg1"/>
                </a:solidFill>
              </a:rPr>
              <a:t>, то в соответствии с локальными актами без необходимости </a:t>
            </a:r>
            <a:r>
              <a:rPr lang="ru-RU" dirty="0" smtClean="0">
                <a:solidFill>
                  <a:schemeClr val="bg1"/>
                </a:solidFill>
              </a:rPr>
              <a:t>соблюдения </a:t>
            </a:r>
            <a:r>
              <a:rPr lang="ru-RU" dirty="0">
                <a:solidFill>
                  <a:schemeClr val="bg1"/>
                </a:solidFill>
              </a:rPr>
              <a:t>требований, которые установит соответственно Правительство </a:t>
            </a:r>
            <a:r>
              <a:rPr lang="ru-RU" dirty="0" smtClean="0">
                <a:solidFill>
                  <a:schemeClr val="bg1"/>
                </a:solidFill>
              </a:rPr>
              <a:t>РФ </a:t>
            </a:r>
            <a:r>
              <a:rPr lang="ru-RU" dirty="0">
                <a:solidFill>
                  <a:schemeClr val="bg1"/>
                </a:solidFill>
              </a:rPr>
              <a:t>/ высшие исполнительные органы государственной власти субъектов </a:t>
            </a:r>
            <a:r>
              <a:rPr lang="ru-RU" dirty="0" smtClean="0">
                <a:solidFill>
                  <a:schemeClr val="bg1"/>
                </a:solidFill>
              </a:rPr>
              <a:t>РФ </a:t>
            </a:r>
            <a:r>
              <a:rPr lang="ru-RU" dirty="0">
                <a:solidFill>
                  <a:schemeClr val="bg1"/>
                </a:solidFill>
              </a:rPr>
              <a:t>/ местные администрации в соответствии со ст. 6.1 Закона № 223-ФЗ. </a:t>
            </a:r>
          </a:p>
        </p:txBody>
      </p:sp>
    </p:spTree>
    <p:extLst>
      <p:ext uri="{BB962C8B-B14F-4D97-AF65-F5344CB8AC3E}">
        <p14:creationId xmlns:p14="http://schemas.microsoft.com/office/powerpoint/2010/main" val="38403697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548680"/>
            <a:ext cx="8136904" cy="3416320"/>
          </a:xfrm>
          <a:prstGeom prst="rect">
            <a:avLst/>
          </a:prstGeom>
        </p:spPr>
        <p:txBody>
          <a:bodyPr wrap="square">
            <a:spAutoFit/>
          </a:bodyPr>
          <a:lstStyle/>
          <a:p>
            <a:pPr algn="just"/>
            <a:r>
              <a:rPr lang="ru-RU" b="1" dirty="0" smtClean="0">
                <a:solidFill>
                  <a:schemeClr val="bg1"/>
                </a:solidFill>
              </a:rPr>
              <a:t>Во-вторых</a:t>
            </a:r>
            <a:r>
              <a:rPr lang="ru-RU" dirty="0">
                <a:solidFill>
                  <a:schemeClr val="bg1"/>
                </a:solidFill>
              </a:rPr>
              <a:t>, в число органов власти, которые будут осуществлять </a:t>
            </a:r>
            <a:r>
              <a:rPr lang="ru-RU" dirty="0" smtClean="0">
                <a:solidFill>
                  <a:schemeClr val="bg1"/>
                </a:solidFill>
              </a:rPr>
              <a:t>соответствующий </a:t>
            </a:r>
            <a:r>
              <a:rPr lang="ru-RU" dirty="0">
                <a:solidFill>
                  <a:schemeClr val="bg1"/>
                </a:solidFill>
              </a:rPr>
              <a:t>ведомственный контроль, вошли:</a:t>
            </a:r>
          </a:p>
          <a:p>
            <a:pPr algn="just"/>
            <a:r>
              <a:rPr lang="ru-RU" dirty="0">
                <a:solidFill>
                  <a:schemeClr val="bg1"/>
                </a:solidFill>
              </a:rPr>
              <a:t> </a:t>
            </a:r>
            <a:r>
              <a:rPr lang="ru-RU" dirty="0" smtClean="0">
                <a:solidFill>
                  <a:schemeClr val="bg1"/>
                </a:solidFill>
              </a:rPr>
              <a:t>– федеральные</a:t>
            </a:r>
            <a:r>
              <a:rPr lang="ru-RU" dirty="0">
                <a:solidFill>
                  <a:schemeClr val="bg1"/>
                </a:solidFill>
              </a:rPr>
              <a:t>, </a:t>
            </a:r>
            <a:r>
              <a:rPr lang="ru-RU" dirty="0" err="1">
                <a:solidFill>
                  <a:schemeClr val="bg1"/>
                </a:solidFill>
              </a:rPr>
              <a:t>субъектовые</a:t>
            </a:r>
            <a:r>
              <a:rPr lang="ru-RU" dirty="0">
                <a:solidFill>
                  <a:schemeClr val="bg1"/>
                </a:solidFill>
              </a:rPr>
              <a:t>, муниципальные учредители (в </a:t>
            </a:r>
            <a:r>
              <a:rPr lang="ru-RU" dirty="0" smtClean="0">
                <a:solidFill>
                  <a:schemeClr val="bg1"/>
                </a:solidFill>
              </a:rPr>
              <a:t>отношении </a:t>
            </a:r>
            <a:r>
              <a:rPr lang="ru-RU" dirty="0">
                <a:solidFill>
                  <a:schemeClr val="bg1"/>
                </a:solidFill>
              </a:rPr>
              <a:t>соответствующих подведомственных учреждений);</a:t>
            </a:r>
          </a:p>
          <a:p>
            <a:pPr algn="just"/>
            <a:r>
              <a:rPr lang="ru-RU" dirty="0">
                <a:solidFill>
                  <a:schemeClr val="bg1"/>
                </a:solidFill>
              </a:rPr>
              <a:t> </a:t>
            </a:r>
            <a:r>
              <a:rPr lang="ru-RU" dirty="0" smtClean="0">
                <a:solidFill>
                  <a:schemeClr val="bg1"/>
                </a:solidFill>
              </a:rPr>
              <a:t>– федеральные</a:t>
            </a:r>
            <a:r>
              <a:rPr lang="ru-RU" dirty="0">
                <a:solidFill>
                  <a:schemeClr val="bg1"/>
                </a:solidFill>
              </a:rPr>
              <a:t>, </a:t>
            </a:r>
            <a:r>
              <a:rPr lang="ru-RU" dirty="0" err="1">
                <a:solidFill>
                  <a:schemeClr val="bg1"/>
                </a:solidFill>
              </a:rPr>
              <a:t>субъектовые</a:t>
            </a:r>
            <a:r>
              <a:rPr lang="ru-RU" dirty="0">
                <a:solidFill>
                  <a:schemeClr val="bg1"/>
                </a:solidFill>
              </a:rPr>
              <a:t>, муниципальные органы власти, </a:t>
            </a:r>
            <a:r>
              <a:rPr lang="ru-RU" dirty="0" smtClean="0">
                <a:solidFill>
                  <a:schemeClr val="bg1"/>
                </a:solidFill>
              </a:rPr>
              <a:t>осуществляющие </a:t>
            </a:r>
            <a:r>
              <a:rPr lang="ru-RU" dirty="0">
                <a:solidFill>
                  <a:schemeClr val="bg1"/>
                </a:solidFill>
              </a:rPr>
              <a:t>права собственника имущества (в отношении </a:t>
            </a:r>
            <a:r>
              <a:rPr lang="ru-RU" dirty="0" smtClean="0">
                <a:solidFill>
                  <a:schemeClr val="bg1"/>
                </a:solidFill>
              </a:rPr>
              <a:t>соответствующих </a:t>
            </a:r>
            <a:r>
              <a:rPr lang="ru-RU" dirty="0">
                <a:solidFill>
                  <a:schemeClr val="bg1"/>
                </a:solidFill>
              </a:rPr>
              <a:t>унитарных предприятий);</a:t>
            </a:r>
          </a:p>
          <a:p>
            <a:pPr algn="just"/>
            <a:r>
              <a:rPr lang="ru-RU" dirty="0">
                <a:solidFill>
                  <a:schemeClr val="bg1"/>
                </a:solidFill>
              </a:rPr>
              <a:t> </a:t>
            </a:r>
            <a:r>
              <a:rPr lang="ru-RU" dirty="0" smtClean="0">
                <a:solidFill>
                  <a:schemeClr val="bg1"/>
                </a:solidFill>
              </a:rPr>
              <a:t>– уполномоченные </a:t>
            </a:r>
            <a:r>
              <a:rPr lang="ru-RU" dirty="0">
                <a:solidFill>
                  <a:schemeClr val="bg1"/>
                </a:solidFill>
              </a:rPr>
              <a:t>органы исполнительной власти субъектов РФ (да-</a:t>
            </a:r>
          </a:p>
          <a:p>
            <a:pPr algn="just"/>
            <a:r>
              <a:rPr lang="ru-RU" dirty="0">
                <a:solidFill>
                  <a:schemeClr val="bg1"/>
                </a:solidFill>
              </a:rPr>
              <a:t>лее – уполномоченный ОИВ субъекта РФ).</a:t>
            </a:r>
          </a:p>
          <a:p>
            <a:pPr algn="just"/>
            <a:r>
              <a:rPr lang="ru-RU" dirty="0">
                <a:solidFill>
                  <a:schemeClr val="bg1"/>
                </a:solidFill>
              </a:rPr>
              <a:t>Следовательно, федеральные и муниципальные бюджетные и </a:t>
            </a:r>
            <a:r>
              <a:rPr lang="ru-RU" dirty="0" smtClean="0">
                <a:solidFill>
                  <a:schemeClr val="bg1"/>
                </a:solidFill>
              </a:rPr>
              <a:t>автономные </a:t>
            </a:r>
            <a:r>
              <a:rPr lang="ru-RU" dirty="0">
                <a:solidFill>
                  <a:schemeClr val="bg1"/>
                </a:solidFill>
              </a:rPr>
              <a:t>учреждения, а также унитарные предприятия будут проверять органы </a:t>
            </a:r>
          </a:p>
          <a:p>
            <a:pPr algn="just"/>
            <a:r>
              <a:rPr lang="ru-RU" dirty="0">
                <a:solidFill>
                  <a:schemeClr val="bg1"/>
                </a:solidFill>
              </a:rPr>
              <a:t>власти, в ведении которых они находятся (учредители или собственники). </a:t>
            </a:r>
          </a:p>
        </p:txBody>
      </p:sp>
    </p:spTree>
    <p:extLst>
      <p:ext uri="{BB962C8B-B14F-4D97-AF65-F5344CB8AC3E}">
        <p14:creationId xmlns:p14="http://schemas.microsoft.com/office/powerpoint/2010/main" val="23795700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231248"/>
          </a:xfrm>
        </p:spPr>
        <p:txBody>
          <a:bodyPr>
            <a:noAutofit/>
          </a:bodyPr>
          <a:lstStyle/>
          <a:p>
            <a:pPr algn="ctr"/>
            <a:r>
              <a:rPr lang="ru-RU" sz="1800" b="1" dirty="0">
                <a:solidFill>
                  <a:schemeClr val="bg1"/>
                </a:solidFill>
                <a:effectLst/>
              </a:rPr>
              <a:t>О</a:t>
            </a:r>
            <a:r>
              <a:rPr lang="ru-RU" sz="1800" b="1" dirty="0" smtClean="0">
                <a:solidFill>
                  <a:schemeClr val="bg1"/>
                </a:solidFill>
                <a:effectLst/>
              </a:rPr>
              <a:t>БЗОР</a:t>
            </a:r>
            <a:r>
              <a:rPr lang="ru-RU" sz="1800" b="1" dirty="0">
                <a:solidFill>
                  <a:schemeClr val="bg1"/>
                </a:solidFill>
                <a:effectLst/>
              </a:rPr>
              <a:t/>
            </a:r>
            <a:br>
              <a:rPr lang="ru-RU" sz="1800" b="1" dirty="0">
                <a:solidFill>
                  <a:schemeClr val="bg1"/>
                </a:solidFill>
                <a:effectLst/>
              </a:rPr>
            </a:br>
            <a:r>
              <a:rPr lang="ru-RU" sz="1800" b="1" dirty="0">
                <a:solidFill>
                  <a:schemeClr val="bg1"/>
                </a:solidFill>
                <a:effectLst/>
              </a:rPr>
              <a:t>СУДЕБНОЙ ПРАКТИКИ ПО ВОПРОСАМ, СВЯЗАННЫМ С ПРИМЕНЕНИЕМ</a:t>
            </a:r>
            <a:br>
              <a:rPr lang="ru-RU" sz="1800" b="1" dirty="0">
                <a:solidFill>
                  <a:schemeClr val="bg1"/>
                </a:solidFill>
                <a:effectLst/>
              </a:rPr>
            </a:br>
            <a:r>
              <a:rPr lang="ru-RU" sz="1800" b="1" dirty="0">
                <a:solidFill>
                  <a:schemeClr val="bg1"/>
                </a:solidFill>
                <a:effectLst/>
              </a:rPr>
              <a:t>ФЕДЕРАЛЬНОГО ЗАКОНА ОТ 18.07.2011 N 223-ФЗ "О ЗАКУПКАХ</a:t>
            </a:r>
            <a:br>
              <a:rPr lang="ru-RU" sz="1800" b="1" dirty="0">
                <a:solidFill>
                  <a:schemeClr val="bg1"/>
                </a:solidFill>
                <a:effectLst/>
              </a:rPr>
            </a:br>
            <a:r>
              <a:rPr lang="ru-RU" sz="1800" b="1" dirty="0">
                <a:solidFill>
                  <a:schemeClr val="bg1"/>
                </a:solidFill>
                <a:effectLst/>
              </a:rPr>
              <a:t>ТОВАРОВ, РАБОТ, УСЛУГ ОТДЕЛЬНЫМИ ВИДАМИ ЮРИДИЧЕСКИХ ЛИЦ</a:t>
            </a:r>
            <a:r>
              <a:rPr lang="ru-RU" sz="1800" b="1" dirty="0" smtClean="0">
                <a:solidFill>
                  <a:schemeClr val="bg1"/>
                </a:solidFill>
                <a:effectLst/>
              </a:rPr>
              <a:t>"</a:t>
            </a:r>
            <a:endParaRPr lang="ru-RU" sz="1800" dirty="0">
              <a:solidFill>
                <a:schemeClr val="bg1"/>
              </a:solidFill>
            </a:endParaRPr>
          </a:p>
        </p:txBody>
      </p:sp>
      <p:sp>
        <p:nvSpPr>
          <p:cNvPr id="3" name="Объект 2"/>
          <p:cNvSpPr>
            <a:spLocks noGrp="1"/>
          </p:cNvSpPr>
          <p:nvPr>
            <p:ph idx="1"/>
          </p:nvPr>
        </p:nvSpPr>
        <p:spPr>
          <a:xfrm>
            <a:off x="457200" y="1628801"/>
            <a:ext cx="8229600" cy="4543716"/>
          </a:xfrm>
        </p:spPr>
        <p:txBody>
          <a:bodyPr>
            <a:normAutofit/>
          </a:bodyPr>
          <a:lstStyle/>
          <a:p>
            <a:pPr marL="0" indent="0" algn="just">
              <a:buNone/>
            </a:pPr>
            <a:r>
              <a:rPr lang="ru-RU" sz="2400" dirty="0">
                <a:solidFill>
                  <a:schemeClr val="bg1"/>
                </a:solidFill>
              </a:rPr>
              <a:t>В целях обеспечения единообразных подходов к разрешению споров, с применением положений </a:t>
            </a:r>
            <a:r>
              <a:rPr lang="ru-RU" sz="2400" dirty="0" smtClean="0">
                <a:solidFill>
                  <a:schemeClr val="bg1"/>
                </a:solidFill>
              </a:rPr>
              <a:t>Закона </a:t>
            </a:r>
            <a:r>
              <a:rPr lang="ru-RU" sz="2400" dirty="0">
                <a:solidFill>
                  <a:schemeClr val="bg1"/>
                </a:solidFill>
              </a:rPr>
              <a:t>о закупках, а также учитывая возникающие у судов при рассмотрении данной категории дел вопросы, Верховным Судом Российской Федерации, на основании </a:t>
            </a:r>
            <a:r>
              <a:rPr lang="ru-RU" sz="2400" dirty="0" smtClean="0">
                <a:solidFill>
                  <a:schemeClr val="bg1"/>
                </a:solidFill>
              </a:rPr>
              <a:t>статьи 126 </a:t>
            </a:r>
            <a:r>
              <a:rPr lang="ru-RU" sz="2400" dirty="0">
                <a:solidFill>
                  <a:schemeClr val="bg1"/>
                </a:solidFill>
              </a:rPr>
              <a:t>Конституции Российской Федерации, </a:t>
            </a:r>
            <a:r>
              <a:rPr lang="ru-RU" sz="2400" dirty="0" smtClean="0">
                <a:solidFill>
                  <a:schemeClr val="bg1"/>
                </a:solidFill>
              </a:rPr>
              <a:t>статей 2, 7 </a:t>
            </a:r>
            <a:r>
              <a:rPr lang="ru-RU" sz="2400" dirty="0">
                <a:solidFill>
                  <a:schemeClr val="bg1"/>
                </a:solidFill>
              </a:rPr>
              <a:t>Федерального конституционного закона от 05.02.2014 N 3-ФКЗ "О Верховном Суде Российской Федерации", выработаны следующие правовые позиции</a:t>
            </a:r>
            <a:r>
              <a:rPr lang="ru-RU" sz="2400" dirty="0" smtClean="0">
                <a:solidFill>
                  <a:schemeClr val="bg1"/>
                </a:solidFill>
              </a:rPr>
              <a:t>.</a:t>
            </a:r>
            <a:endParaRPr lang="ru-RU" sz="2400" dirty="0">
              <a:solidFill>
                <a:schemeClr val="bg1"/>
              </a:solidFill>
            </a:endParaRPr>
          </a:p>
        </p:txBody>
      </p:sp>
    </p:spTree>
    <p:extLst>
      <p:ext uri="{BB962C8B-B14F-4D97-AF65-F5344CB8AC3E}">
        <p14:creationId xmlns:p14="http://schemas.microsoft.com/office/powerpoint/2010/main" val="1110680798"/>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260648"/>
            <a:ext cx="8136904" cy="5909310"/>
          </a:xfrm>
          <a:prstGeom prst="rect">
            <a:avLst/>
          </a:prstGeom>
        </p:spPr>
        <p:txBody>
          <a:bodyPr wrap="square">
            <a:spAutoFit/>
          </a:bodyPr>
          <a:lstStyle/>
          <a:p>
            <a:pPr algn="ctr"/>
            <a:r>
              <a:rPr lang="ru-RU" b="1" dirty="0">
                <a:solidFill>
                  <a:schemeClr val="bg1"/>
                </a:solidFill>
              </a:rPr>
              <a:t>Информационное обеспечение закупки и установление</a:t>
            </a:r>
          </a:p>
          <a:p>
            <a:pPr algn="ctr"/>
            <a:r>
              <a:rPr lang="ru-RU" b="1" dirty="0">
                <a:solidFill>
                  <a:schemeClr val="bg1"/>
                </a:solidFill>
              </a:rPr>
              <a:t>измеряемых требований к участникам закупки</a:t>
            </a:r>
          </a:p>
          <a:p>
            <a:pPr algn="just"/>
            <a:r>
              <a:rPr lang="ru-RU" dirty="0">
                <a:solidFill>
                  <a:schemeClr val="bg1"/>
                </a:solidFill>
              </a:rPr>
              <a:t> </a:t>
            </a:r>
          </a:p>
          <a:p>
            <a:pPr marL="342900" indent="-342900" algn="just">
              <a:buAutoNum type="arabicPeriod"/>
            </a:pPr>
            <a:r>
              <a:rPr lang="ru-RU" dirty="0" smtClean="0">
                <a:solidFill>
                  <a:schemeClr val="bg1"/>
                </a:solidFill>
              </a:rPr>
              <a:t>Для </a:t>
            </a:r>
            <a:r>
              <a:rPr lang="ru-RU" dirty="0">
                <a:solidFill>
                  <a:schemeClr val="bg1"/>
                </a:solidFill>
              </a:rPr>
              <a:t>целей информационного обеспечения закупки в документации о закупке должны содержаться достаточные сведения в том числе об объекте закупки, позволяющие потенциальному участнику сформировать свое предложение</a:t>
            </a:r>
            <a:r>
              <a:rPr lang="ru-RU" dirty="0" smtClean="0">
                <a:solidFill>
                  <a:schemeClr val="bg1"/>
                </a:solidFill>
              </a:rPr>
              <a:t>.</a:t>
            </a:r>
          </a:p>
          <a:p>
            <a:pPr marL="342900" indent="-342900" algn="just">
              <a:buFontTx/>
              <a:buAutoNum type="arabicPeriod"/>
            </a:pPr>
            <a:r>
              <a:rPr lang="ru-RU" dirty="0">
                <a:solidFill>
                  <a:schemeClr val="bg1"/>
                </a:solidFill>
              </a:rPr>
              <a:t>При закупке работ по строительству, реконструкции, капитальному ремонту объекта капитального строительства проектная документация подлежит размещению в составе документации о закупке.</a:t>
            </a:r>
          </a:p>
          <a:p>
            <a:pPr marL="342900" indent="-342900" algn="just">
              <a:buFontTx/>
              <a:buAutoNum type="arabicPeriod"/>
            </a:pPr>
            <a:r>
              <a:rPr lang="ru-RU" dirty="0" smtClean="0">
                <a:solidFill>
                  <a:schemeClr val="bg1"/>
                </a:solidFill>
              </a:rPr>
              <a:t>При </a:t>
            </a:r>
            <a:r>
              <a:rPr lang="ru-RU" dirty="0">
                <a:solidFill>
                  <a:schemeClr val="bg1"/>
                </a:solidFill>
              </a:rPr>
              <a:t>описании предмета закупки ссылки на государственные стандарты, санитарные нормы и правила, технические условия или их отдельные положения без раскрытия их содержания являются допустимыми</a:t>
            </a:r>
            <a:r>
              <a:rPr lang="ru-RU" dirty="0" smtClean="0">
                <a:solidFill>
                  <a:schemeClr val="bg1"/>
                </a:solidFill>
              </a:rPr>
              <a:t>.</a:t>
            </a:r>
          </a:p>
          <a:p>
            <a:pPr marL="342900" indent="-342900" algn="just">
              <a:buFontTx/>
              <a:buAutoNum type="arabicPeriod"/>
            </a:pPr>
            <a:r>
              <a:rPr lang="ru-RU" dirty="0">
                <a:solidFill>
                  <a:schemeClr val="bg1"/>
                </a:solidFill>
              </a:rPr>
              <a:t>Использование заказчиком оценочных критериев выбора поставщика не является нарушением, если эти критерии носят измеряемый характер и соответствие участника закупки названным критериям может быть установлено объективно</a:t>
            </a:r>
            <a:r>
              <a:rPr lang="ru-RU" dirty="0" smtClean="0">
                <a:solidFill>
                  <a:schemeClr val="bg1"/>
                </a:solidFill>
              </a:rPr>
              <a:t>.</a:t>
            </a:r>
          </a:p>
          <a:p>
            <a:pPr marL="342900" indent="-342900" algn="just">
              <a:buFontTx/>
              <a:buAutoNum type="arabicPeriod"/>
            </a:pPr>
            <a:r>
              <a:rPr lang="ru-RU" dirty="0" smtClean="0">
                <a:solidFill>
                  <a:schemeClr val="bg1"/>
                </a:solidFill>
              </a:rPr>
              <a:t>Информационное </a:t>
            </a:r>
            <a:r>
              <a:rPr lang="ru-RU" dirty="0">
                <a:solidFill>
                  <a:schemeClr val="bg1"/>
                </a:solidFill>
              </a:rPr>
              <a:t>обеспечение закупки предусматривает необходимость предоставления доступа к документации о закупке, содержащей с достаточной степенью детализации порядок и критерии оценки, сопоставления заявок</a:t>
            </a:r>
            <a:r>
              <a:rPr lang="ru-RU" dirty="0" smtClean="0">
                <a:solidFill>
                  <a:schemeClr val="bg1"/>
                </a:solidFill>
              </a:rPr>
              <a:t>.</a:t>
            </a:r>
            <a:endParaRPr lang="ru-RU" dirty="0">
              <a:solidFill>
                <a:schemeClr val="bg1"/>
              </a:solidFill>
            </a:endParaRPr>
          </a:p>
        </p:txBody>
      </p:sp>
    </p:spTree>
    <p:extLst>
      <p:ext uri="{BB962C8B-B14F-4D97-AF65-F5344CB8AC3E}">
        <p14:creationId xmlns:p14="http://schemas.microsoft.com/office/powerpoint/2010/main" val="435592026"/>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20688"/>
            <a:ext cx="8136904" cy="5355312"/>
          </a:xfrm>
          <a:prstGeom prst="rect">
            <a:avLst/>
          </a:prstGeom>
        </p:spPr>
        <p:txBody>
          <a:bodyPr wrap="square">
            <a:spAutoFit/>
          </a:bodyPr>
          <a:lstStyle/>
          <a:p>
            <a:pPr algn="ctr"/>
            <a:r>
              <a:rPr lang="ru-RU" b="1" dirty="0" smtClean="0">
                <a:solidFill>
                  <a:schemeClr val="bg1"/>
                </a:solidFill>
              </a:rPr>
              <a:t>Реализация </a:t>
            </a:r>
            <a:r>
              <a:rPr lang="ru-RU" b="1" dirty="0">
                <a:solidFill>
                  <a:schemeClr val="bg1"/>
                </a:solidFill>
              </a:rPr>
              <a:t>принципов осуществления закупочной деятельности</a:t>
            </a:r>
          </a:p>
          <a:p>
            <a:r>
              <a:rPr lang="ru-RU" dirty="0">
                <a:solidFill>
                  <a:schemeClr val="bg1"/>
                </a:solidFill>
              </a:rPr>
              <a:t> </a:t>
            </a:r>
          </a:p>
          <a:p>
            <a:pPr marL="342900" indent="-342900" algn="just">
              <a:buFont typeface="+mj-lt"/>
              <a:buAutoNum type="arabicPeriod" startAt="6"/>
            </a:pPr>
            <a:r>
              <a:rPr lang="ru-RU" dirty="0" smtClean="0">
                <a:solidFill>
                  <a:schemeClr val="bg1"/>
                </a:solidFill>
              </a:rPr>
              <a:t>Уменьшение </a:t>
            </a:r>
            <a:r>
              <a:rPr lang="ru-RU" dirty="0">
                <a:solidFill>
                  <a:schemeClr val="bg1"/>
                </a:solidFill>
              </a:rPr>
              <a:t>числа участников закупки в результате предъявления к ним требований само по себе не является нарушением принципа равноправия, если такие требования предоставляют заказчику дополнительные гарантии выполнения победителем закупки своих обязательств и не направлены на установление преимуществ отдельным лицам либо на необоснованное ограничение конкуренции</a:t>
            </a:r>
            <a:r>
              <a:rPr lang="ru-RU" dirty="0" smtClean="0">
                <a:solidFill>
                  <a:schemeClr val="bg1"/>
                </a:solidFill>
              </a:rPr>
              <a:t>.</a:t>
            </a:r>
          </a:p>
          <a:p>
            <a:pPr marL="342900" indent="-342900" algn="just">
              <a:buFont typeface="+mj-lt"/>
              <a:buAutoNum type="arabicPeriod" startAt="6"/>
            </a:pPr>
            <a:r>
              <a:rPr lang="ru-RU" dirty="0" smtClean="0">
                <a:solidFill>
                  <a:schemeClr val="bg1"/>
                </a:solidFill>
              </a:rPr>
              <a:t>Установление </a:t>
            </a:r>
            <a:r>
              <a:rPr lang="ru-RU" dirty="0">
                <a:solidFill>
                  <a:schemeClr val="bg1"/>
                </a:solidFill>
              </a:rPr>
              <a:t>требований о выполнении контракта лично, без привлечения субподрядчиков, отвечающих потребностям и интересам заказчика, не может рассматриваться как ограничение круга потенциальных участников закупки.</a:t>
            </a:r>
          </a:p>
          <a:p>
            <a:pPr marL="342900" indent="-342900" algn="just">
              <a:buFont typeface="+mj-lt"/>
              <a:buAutoNum type="arabicPeriod" startAt="6"/>
            </a:pPr>
            <a:r>
              <a:rPr lang="ru-RU" dirty="0" smtClean="0">
                <a:solidFill>
                  <a:schemeClr val="bg1"/>
                </a:solidFill>
              </a:rPr>
              <a:t>Установление </a:t>
            </a:r>
            <a:r>
              <a:rPr lang="ru-RU" dirty="0">
                <a:solidFill>
                  <a:schemeClr val="bg1"/>
                </a:solidFill>
              </a:rPr>
              <a:t>заказчиком невыполнимых требований для участников закупки ограничивает конкуренцию и противоречит положениям </a:t>
            </a:r>
            <a:r>
              <a:rPr lang="ru-RU" dirty="0" smtClean="0">
                <a:solidFill>
                  <a:schemeClr val="bg1"/>
                </a:solidFill>
              </a:rPr>
              <a:t>Закона </a:t>
            </a:r>
            <a:r>
              <a:rPr lang="ru-RU" dirty="0">
                <a:solidFill>
                  <a:schemeClr val="bg1"/>
                </a:solidFill>
              </a:rPr>
              <a:t>о закупках</a:t>
            </a:r>
            <a:r>
              <a:rPr lang="ru-RU" dirty="0" smtClean="0">
                <a:solidFill>
                  <a:schemeClr val="bg1"/>
                </a:solidFill>
              </a:rPr>
              <a:t>.</a:t>
            </a:r>
          </a:p>
          <a:p>
            <a:pPr marL="342900" indent="-342900" algn="just">
              <a:buFont typeface="+mj-lt"/>
              <a:buAutoNum type="arabicPeriod" startAt="6"/>
            </a:pPr>
            <a:r>
              <a:rPr lang="ru-RU" dirty="0" smtClean="0">
                <a:solidFill>
                  <a:schemeClr val="bg1"/>
                </a:solidFill>
              </a:rPr>
              <a:t>Избрание </a:t>
            </a:r>
            <a:r>
              <a:rPr lang="ru-RU" dirty="0">
                <a:solidFill>
                  <a:schemeClr val="bg1"/>
                </a:solidFill>
              </a:rPr>
              <a:t>заказчиком способа закупки, который повлек за собой необоснованное ограничение круга потенциальных участников, нарушает принципы осуществления закупочной деятельности и положения Закона о защите конкуренции</a:t>
            </a:r>
            <a:r>
              <a:rPr lang="ru-RU" dirty="0" smtClean="0">
                <a:solidFill>
                  <a:schemeClr val="bg1"/>
                </a:solidFill>
              </a:rPr>
              <a:t>.</a:t>
            </a:r>
            <a:endParaRPr lang="ru-RU" dirty="0">
              <a:solidFill>
                <a:schemeClr val="bg1"/>
              </a:solidFill>
            </a:endParaRPr>
          </a:p>
        </p:txBody>
      </p:sp>
    </p:spTree>
    <p:extLst>
      <p:ext uri="{BB962C8B-B14F-4D97-AF65-F5344CB8AC3E}">
        <p14:creationId xmlns:p14="http://schemas.microsoft.com/office/powerpoint/2010/main" val="13102296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8"/>
            <a:ext cx="8208912" cy="6740307"/>
          </a:xfrm>
          <a:prstGeom prst="rect">
            <a:avLst/>
          </a:prstGeom>
        </p:spPr>
        <p:txBody>
          <a:bodyPr wrap="square">
            <a:spAutoFit/>
          </a:bodyPr>
          <a:lstStyle/>
          <a:p>
            <a:pPr marL="342900" indent="-342900">
              <a:buFont typeface="+mj-lt"/>
              <a:buAutoNum type="arabicPeriod" startAt="10"/>
            </a:pPr>
            <a:r>
              <a:rPr lang="ru-RU" dirty="0" smtClean="0">
                <a:solidFill>
                  <a:schemeClr val="bg1"/>
                </a:solidFill>
              </a:rPr>
              <a:t>Включение </a:t>
            </a:r>
            <a:r>
              <a:rPr lang="ru-RU" dirty="0">
                <a:solidFill>
                  <a:schemeClr val="bg1"/>
                </a:solidFill>
              </a:rPr>
              <a:t>в документацию о закупке требований к закупаемому товару, которые свидетельствуют о его конкретном производителе, в отсутствие специфики такого товара, его использования является ограничением конкуренции.</a:t>
            </a:r>
          </a:p>
          <a:p>
            <a:pPr marL="342900" indent="-342900">
              <a:buFont typeface="+mj-lt"/>
              <a:buAutoNum type="arabicPeriod" startAt="10"/>
            </a:pPr>
            <a:r>
              <a:rPr lang="ru-RU" dirty="0" smtClean="0">
                <a:solidFill>
                  <a:schemeClr val="bg1"/>
                </a:solidFill>
              </a:rPr>
              <a:t>Представление </a:t>
            </a:r>
            <a:r>
              <a:rPr lang="ru-RU" dirty="0">
                <a:solidFill>
                  <a:schemeClr val="bg1"/>
                </a:solidFill>
              </a:rPr>
              <a:t>участником закупки заведомо недостоверных сведений, которые позволили ему одержать победу в проводимой закупке, является актом недобросовестной конкуренции.</a:t>
            </a:r>
          </a:p>
          <a:p>
            <a:pPr marL="342900" indent="-342900">
              <a:buFont typeface="+mj-lt"/>
              <a:buAutoNum type="arabicPeriod" startAt="10"/>
            </a:pPr>
            <a:r>
              <a:rPr lang="ru-RU" dirty="0" smtClean="0">
                <a:solidFill>
                  <a:schemeClr val="bg1"/>
                </a:solidFill>
              </a:rPr>
              <a:t>Если </a:t>
            </a:r>
            <a:r>
              <a:rPr lang="ru-RU" dirty="0">
                <a:solidFill>
                  <a:schemeClr val="bg1"/>
                </a:solidFill>
              </a:rPr>
              <a:t>конкурсной документацией предусмотрено право заказчика удерживать сумму обеспечения заявки в случае, когда участником нарушены условия участия в закупке, в том числе путем представления им заведомо недостоверной информации, такое удержание представляет собой меру ответственности. В результате удержания заказчик должен быть поставлен в положение, в котором он находился бы, если бы не вступал в переговоры с недобросовестным участником</a:t>
            </a:r>
            <a:r>
              <a:rPr lang="ru-RU" dirty="0" smtClean="0">
                <a:solidFill>
                  <a:schemeClr val="bg1"/>
                </a:solidFill>
              </a:rPr>
              <a:t>.</a:t>
            </a:r>
            <a:endParaRPr lang="ru-RU" dirty="0">
              <a:solidFill>
                <a:schemeClr val="bg1"/>
              </a:solidFill>
            </a:endParaRPr>
          </a:p>
          <a:p>
            <a:pPr marL="342900" indent="-342900" algn="just">
              <a:buFont typeface="+mj-lt"/>
              <a:buAutoNum type="arabicPeriod" startAt="10"/>
            </a:pPr>
            <a:r>
              <a:rPr lang="ru-RU" dirty="0" smtClean="0">
                <a:solidFill>
                  <a:schemeClr val="bg1"/>
                </a:solidFill>
              </a:rPr>
              <a:t>При </a:t>
            </a:r>
            <a:r>
              <a:rPr lang="ru-RU" dirty="0">
                <a:solidFill>
                  <a:schemeClr val="bg1"/>
                </a:solidFill>
              </a:rPr>
              <a:t>признании торгов и договора, заключенного с победителем торгов, недействительными по основаниям, связанным с нарушением заказчиком части 1 статьи 17 Закона о защите конкуренции, необходимо установить наличие негативных последствий для лица, обратившегося в суд с соответствующими требованиями.</a:t>
            </a:r>
          </a:p>
          <a:p>
            <a:pPr marL="342900" indent="-342900" algn="just">
              <a:buFont typeface="+mj-lt"/>
              <a:buAutoNum type="arabicPeriod" startAt="10"/>
            </a:pPr>
            <a:r>
              <a:rPr lang="ru-RU" dirty="0" smtClean="0">
                <a:solidFill>
                  <a:schemeClr val="bg1"/>
                </a:solidFill>
              </a:rPr>
              <a:t>Если </a:t>
            </a:r>
            <a:r>
              <a:rPr lang="ru-RU" dirty="0">
                <a:solidFill>
                  <a:schemeClr val="bg1"/>
                </a:solidFill>
              </a:rPr>
              <a:t>участником закупки выступает несколько лиц (группа лиц), требования, указанные в документации о закупке, должны предъявляться к такой группе лиц в совокупности, а не к отдельно взятому ее участнику.</a:t>
            </a:r>
          </a:p>
          <a:p>
            <a:endParaRPr lang="ru-RU" dirty="0">
              <a:solidFill>
                <a:schemeClr val="bg1"/>
              </a:solidFill>
            </a:endParaRPr>
          </a:p>
        </p:txBody>
      </p:sp>
    </p:spTree>
    <p:extLst>
      <p:ext uri="{BB962C8B-B14F-4D97-AF65-F5344CB8AC3E}">
        <p14:creationId xmlns:p14="http://schemas.microsoft.com/office/powerpoint/2010/main" val="10645571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1"/>
            <a:ext cx="8496944" cy="3416320"/>
          </a:xfrm>
          <a:prstGeom prst="rect">
            <a:avLst/>
          </a:prstGeom>
        </p:spPr>
        <p:txBody>
          <a:bodyPr wrap="square">
            <a:spAutoFit/>
          </a:bodyPr>
          <a:lstStyle/>
          <a:p>
            <a:pPr algn="ctr"/>
            <a:r>
              <a:rPr lang="ru-RU" b="1" dirty="0" smtClean="0">
                <a:solidFill>
                  <a:schemeClr val="bg1"/>
                </a:solidFill>
              </a:rPr>
              <a:t>Заключение </a:t>
            </a:r>
            <a:r>
              <a:rPr lang="ru-RU" b="1" dirty="0">
                <a:solidFill>
                  <a:schemeClr val="bg1"/>
                </a:solidFill>
              </a:rPr>
              <a:t>и изменение </a:t>
            </a:r>
            <a:r>
              <a:rPr lang="ru-RU" b="1" dirty="0" smtClean="0">
                <a:solidFill>
                  <a:schemeClr val="bg1"/>
                </a:solidFill>
              </a:rPr>
              <a:t>договора</a:t>
            </a:r>
          </a:p>
          <a:p>
            <a:pPr algn="ctr"/>
            <a:endParaRPr lang="ru-RU" b="1" dirty="0">
              <a:solidFill>
                <a:schemeClr val="bg1"/>
              </a:solidFill>
            </a:endParaRPr>
          </a:p>
          <a:p>
            <a:pPr marL="342900" indent="-342900" algn="just">
              <a:buFont typeface="+mj-lt"/>
              <a:buAutoNum type="arabicPeriod" startAt="15"/>
            </a:pPr>
            <a:r>
              <a:rPr lang="ru-RU" dirty="0" smtClean="0">
                <a:solidFill>
                  <a:schemeClr val="bg1"/>
                </a:solidFill>
              </a:rPr>
              <a:t>Заключение </a:t>
            </a:r>
            <a:r>
              <a:rPr lang="ru-RU" dirty="0">
                <a:solidFill>
                  <a:schemeClr val="bg1"/>
                </a:solidFill>
              </a:rPr>
              <a:t>договора по результатам закупки до истечения десятидневного срока обжалования действий (бездействия) организатора торгов, оператора электронной площадки, конкурсной или аукционной комиссии </a:t>
            </a:r>
            <a:r>
              <a:rPr lang="ru-RU" dirty="0" smtClean="0">
                <a:solidFill>
                  <a:schemeClr val="bg1"/>
                </a:solidFill>
              </a:rPr>
              <a:t>(часть 4 статьи 18.1 </a:t>
            </a:r>
            <a:r>
              <a:rPr lang="ru-RU" dirty="0">
                <a:solidFill>
                  <a:schemeClr val="bg1"/>
                </a:solidFill>
              </a:rPr>
              <a:t>Закона о защите конкуренции) свидетельствует о злоупотреблении правом со стороны заказчика</a:t>
            </a:r>
            <a:r>
              <a:rPr lang="ru-RU" dirty="0" smtClean="0">
                <a:solidFill>
                  <a:schemeClr val="bg1"/>
                </a:solidFill>
              </a:rPr>
              <a:t>.</a:t>
            </a:r>
          </a:p>
          <a:p>
            <a:pPr marL="342900" indent="-342900" algn="just">
              <a:buFont typeface="+mj-lt"/>
              <a:buAutoNum type="arabicPeriod" startAt="15"/>
            </a:pPr>
            <a:endParaRPr lang="ru-RU" dirty="0" smtClean="0">
              <a:solidFill>
                <a:schemeClr val="bg1"/>
              </a:solidFill>
            </a:endParaRPr>
          </a:p>
          <a:p>
            <a:pPr marL="342900" indent="-342900" algn="just">
              <a:buFont typeface="+mj-lt"/>
              <a:buAutoNum type="arabicPeriod" startAt="15"/>
            </a:pPr>
            <a:r>
              <a:rPr lang="ru-RU" dirty="0" smtClean="0">
                <a:solidFill>
                  <a:schemeClr val="bg1"/>
                </a:solidFill>
              </a:rPr>
              <a:t>Изменение </a:t>
            </a:r>
            <a:r>
              <a:rPr lang="ru-RU" dirty="0">
                <a:solidFill>
                  <a:schemeClr val="bg1"/>
                </a:solidFill>
              </a:rPr>
              <a:t>договора, заключенного по правилам </a:t>
            </a:r>
            <a:r>
              <a:rPr lang="ru-RU" dirty="0" smtClean="0">
                <a:solidFill>
                  <a:schemeClr val="bg1"/>
                </a:solidFill>
              </a:rPr>
              <a:t>Закона </a:t>
            </a:r>
            <a:r>
              <a:rPr lang="ru-RU" dirty="0">
                <a:solidFill>
                  <a:schemeClr val="bg1"/>
                </a:solidFill>
              </a:rPr>
              <a:t>о закупках, которое повлияет на его условия по сравнению с условиями документации о закупке, имевшими существенное значение для формирования заявок, определения победителя, определения цены договора, не допускается</a:t>
            </a:r>
            <a:r>
              <a:rPr lang="ru-RU" dirty="0" smtClean="0">
                <a:solidFill>
                  <a:schemeClr val="bg1"/>
                </a:solidFill>
              </a:rPr>
              <a:t>.</a:t>
            </a:r>
            <a:endParaRPr lang="ru-RU" dirty="0">
              <a:solidFill>
                <a:schemeClr val="bg1"/>
              </a:solidFill>
            </a:endParaRPr>
          </a:p>
        </p:txBody>
      </p:sp>
    </p:spTree>
    <p:extLst>
      <p:ext uri="{BB962C8B-B14F-4D97-AF65-F5344CB8AC3E}">
        <p14:creationId xmlns:p14="http://schemas.microsoft.com/office/powerpoint/2010/main" val="20141113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9"/>
            <a:ext cx="8352928" cy="6463308"/>
          </a:xfrm>
          <a:prstGeom prst="rect">
            <a:avLst/>
          </a:prstGeom>
        </p:spPr>
        <p:txBody>
          <a:bodyPr wrap="square">
            <a:spAutoFit/>
          </a:bodyPr>
          <a:lstStyle/>
          <a:p>
            <a:pPr algn="ctr"/>
            <a:r>
              <a:rPr lang="ru-RU" b="1" dirty="0">
                <a:solidFill>
                  <a:schemeClr val="bg1"/>
                </a:solidFill>
              </a:rPr>
              <a:t>Контроль при осуществлении </a:t>
            </a:r>
            <a:r>
              <a:rPr lang="ru-RU" b="1" dirty="0" smtClean="0">
                <a:solidFill>
                  <a:schemeClr val="bg1"/>
                </a:solidFill>
              </a:rPr>
              <a:t>закупок</a:t>
            </a:r>
          </a:p>
          <a:p>
            <a:pPr algn="ctr"/>
            <a:endParaRPr lang="ru-RU" b="1" dirty="0">
              <a:solidFill>
                <a:schemeClr val="bg1"/>
              </a:solidFill>
            </a:endParaRPr>
          </a:p>
          <a:p>
            <a:pPr marL="342900" indent="-342900" algn="just">
              <a:buFont typeface="+mj-lt"/>
              <a:buAutoNum type="arabicPeriod" startAt="17"/>
            </a:pPr>
            <a:r>
              <a:rPr lang="ru-RU" dirty="0" smtClean="0">
                <a:solidFill>
                  <a:schemeClr val="bg1"/>
                </a:solidFill>
              </a:rPr>
              <a:t>Жалобы </a:t>
            </a:r>
            <a:r>
              <a:rPr lang="ru-RU" dirty="0">
                <a:solidFill>
                  <a:schemeClr val="bg1"/>
                </a:solidFill>
              </a:rPr>
              <a:t>участников закупки на действия (бездействие) заказчика подлежат рассмотрению в процедуре, предусмотренной </a:t>
            </a:r>
            <a:r>
              <a:rPr lang="ru-RU" dirty="0" smtClean="0">
                <a:solidFill>
                  <a:schemeClr val="bg1"/>
                </a:solidFill>
              </a:rPr>
              <a:t>статьей 18.1 </a:t>
            </a:r>
            <a:r>
              <a:rPr lang="ru-RU" dirty="0">
                <a:solidFill>
                  <a:schemeClr val="bg1"/>
                </a:solidFill>
              </a:rPr>
              <a:t>Закона о защите конкуренции, по основаниям, которые установлены </a:t>
            </a:r>
            <a:r>
              <a:rPr lang="ru-RU" dirty="0" smtClean="0">
                <a:solidFill>
                  <a:schemeClr val="bg1"/>
                </a:solidFill>
              </a:rPr>
              <a:t>частью 10 статьи 3 Закона </a:t>
            </a:r>
            <a:r>
              <a:rPr lang="ru-RU" dirty="0">
                <a:solidFill>
                  <a:schemeClr val="bg1"/>
                </a:solidFill>
              </a:rPr>
              <a:t>о закупках</a:t>
            </a:r>
            <a:r>
              <a:rPr lang="ru-RU" dirty="0" smtClean="0">
                <a:solidFill>
                  <a:schemeClr val="bg1"/>
                </a:solidFill>
              </a:rPr>
              <a:t>.</a:t>
            </a:r>
          </a:p>
          <a:p>
            <a:pPr marL="342900" indent="-342900" algn="just">
              <a:buFont typeface="+mj-lt"/>
              <a:buAutoNum type="arabicPeriod" startAt="17"/>
            </a:pPr>
            <a:endParaRPr lang="ru-RU" dirty="0" smtClean="0">
              <a:solidFill>
                <a:schemeClr val="bg1"/>
              </a:solidFill>
            </a:endParaRPr>
          </a:p>
          <a:p>
            <a:pPr marL="342900" indent="-342900" algn="just">
              <a:buFont typeface="+mj-lt"/>
              <a:buAutoNum type="arabicPeriod" startAt="17"/>
            </a:pPr>
            <a:r>
              <a:rPr lang="ru-RU" dirty="0" smtClean="0">
                <a:solidFill>
                  <a:schemeClr val="bg1"/>
                </a:solidFill>
              </a:rPr>
              <a:t>Антимонопольный </a:t>
            </a:r>
            <a:r>
              <a:rPr lang="ru-RU" dirty="0">
                <a:solidFill>
                  <a:schemeClr val="bg1"/>
                </a:solidFill>
              </a:rPr>
              <a:t>орган вправе проводить внеплановые проверки соблюдения заказчиками </a:t>
            </a:r>
            <a:r>
              <a:rPr lang="ru-RU" dirty="0" smtClean="0">
                <a:solidFill>
                  <a:schemeClr val="bg1"/>
                </a:solidFill>
              </a:rPr>
              <a:t>Закона </a:t>
            </a:r>
            <a:r>
              <a:rPr lang="ru-RU" dirty="0">
                <a:solidFill>
                  <a:schemeClr val="bg1"/>
                </a:solidFill>
              </a:rPr>
              <a:t>о защите конкуренции</a:t>
            </a:r>
            <a:r>
              <a:rPr lang="ru-RU" dirty="0" smtClean="0">
                <a:solidFill>
                  <a:schemeClr val="bg1"/>
                </a:solidFill>
              </a:rPr>
              <a:t>.</a:t>
            </a:r>
          </a:p>
          <a:p>
            <a:pPr marL="342900" indent="-342900" algn="just">
              <a:buFont typeface="+mj-lt"/>
              <a:buAutoNum type="arabicPeriod" startAt="17"/>
            </a:pPr>
            <a:endParaRPr lang="ru-RU" dirty="0">
              <a:solidFill>
                <a:schemeClr val="bg1"/>
              </a:solidFill>
            </a:endParaRPr>
          </a:p>
          <a:p>
            <a:pPr marL="342900" indent="-342900" algn="just">
              <a:buFont typeface="+mj-lt"/>
              <a:buAutoNum type="arabicPeriod" startAt="17"/>
            </a:pPr>
            <a:r>
              <a:rPr lang="ru-RU" dirty="0" smtClean="0">
                <a:solidFill>
                  <a:schemeClr val="bg1"/>
                </a:solidFill>
              </a:rPr>
              <a:t>Несоразмерность </a:t>
            </a:r>
            <a:r>
              <a:rPr lang="ru-RU" dirty="0">
                <a:solidFill>
                  <a:schemeClr val="bg1"/>
                </a:solidFill>
              </a:rPr>
              <a:t>мер, установленных для заказчика в предписании антимонопольного органа, может служить основанием для вывода о незаконности предписания и признания его недействительным</a:t>
            </a:r>
            <a:r>
              <a:rPr lang="ru-RU" dirty="0" smtClean="0">
                <a:solidFill>
                  <a:schemeClr val="bg1"/>
                </a:solidFill>
              </a:rPr>
              <a:t>.</a:t>
            </a:r>
          </a:p>
          <a:p>
            <a:pPr marL="342900" indent="-342900" algn="just">
              <a:buFont typeface="+mj-lt"/>
              <a:buAutoNum type="arabicPeriod" startAt="17"/>
            </a:pPr>
            <a:endParaRPr lang="ru-RU" dirty="0" smtClean="0">
              <a:solidFill>
                <a:schemeClr val="bg1"/>
              </a:solidFill>
            </a:endParaRPr>
          </a:p>
          <a:p>
            <a:pPr marL="342900" indent="-342900" algn="just">
              <a:buFont typeface="+mj-lt"/>
              <a:buAutoNum type="arabicPeriod" startAt="17"/>
            </a:pPr>
            <a:r>
              <a:rPr lang="ru-RU" dirty="0" smtClean="0">
                <a:solidFill>
                  <a:schemeClr val="bg1"/>
                </a:solidFill>
              </a:rPr>
              <a:t>Заявление </a:t>
            </a:r>
            <a:r>
              <a:rPr lang="ru-RU" dirty="0">
                <a:solidFill>
                  <a:schemeClr val="bg1"/>
                </a:solidFill>
              </a:rPr>
              <a:t>заказчика и/или победителя о недействительности договора и применении последствий его недействительности (требование, предъявленное в суд, возражение против иска и т.п.) не имеет правового значения, если обстоятельства, на которые ссылается заявитель в обоснование недействительности, вызваны недобросовестными действиями самого заявителя, а предъявление иска направлено на уклонение от исполнения договорного обязательства</a:t>
            </a:r>
            <a:r>
              <a:rPr lang="ru-RU" dirty="0" smtClean="0">
                <a:solidFill>
                  <a:schemeClr val="bg1"/>
                </a:solidFill>
              </a:rPr>
              <a:t>.</a:t>
            </a:r>
            <a:endParaRPr lang="ru-RU" dirty="0"/>
          </a:p>
          <a:p>
            <a:pPr algn="just"/>
            <a:endParaRPr lang="ru-RU" dirty="0">
              <a:solidFill>
                <a:schemeClr val="bg1"/>
              </a:solidFill>
            </a:endParaRPr>
          </a:p>
          <a:p>
            <a:pPr algn="just"/>
            <a:endParaRPr lang="ru-RU" dirty="0">
              <a:solidFill>
                <a:schemeClr val="bg1"/>
              </a:solidFill>
            </a:endParaRPr>
          </a:p>
        </p:txBody>
      </p:sp>
    </p:spTree>
    <p:extLst>
      <p:ext uri="{BB962C8B-B14F-4D97-AF65-F5344CB8AC3E}">
        <p14:creationId xmlns:p14="http://schemas.microsoft.com/office/powerpoint/2010/main" val="37090367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20688"/>
            <a:ext cx="8280920" cy="2585323"/>
          </a:xfrm>
          <a:prstGeom prst="rect">
            <a:avLst/>
          </a:prstGeom>
        </p:spPr>
        <p:txBody>
          <a:bodyPr wrap="square">
            <a:spAutoFit/>
          </a:bodyPr>
          <a:lstStyle/>
          <a:p>
            <a:pPr algn="ctr"/>
            <a:r>
              <a:rPr lang="ru-RU" b="1" dirty="0">
                <a:solidFill>
                  <a:schemeClr val="bg1"/>
                </a:solidFill>
              </a:rPr>
              <a:t>Иные </a:t>
            </a:r>
            <a:r>
              <a:rPr lang="ru-RU" b="1" dirty="0" smtClean="0">
                <a:solidFill>
                  <a:schemeClr val="bg1"/>
                </a:solidFill>
              </a:rPr>
              <a:t>вопросы</a:t>
            </a:r>
          </a:p>
          <a:p>
            <a:pPr algn="ctr"/>
            <a:endParaRPr lang="ru-RU" b="1" dirty="0">
              <a:solidFill>
                <a:schemeClr val="bg1"/>
              </a:solidFill>
            </a:endParaRPr>
          </a:p>
          <a:p>
            <a:pPr marL="342900" indent="-342900" algn="just">
              <a:buFont typeface="+mj-lt"/>
              <a:buAutoNum type="arabicPeriod" startAt="21"/>
            </a:pPr>
            <a:r>
              <a:rPr lang="ru-RU" dirty="0" smtClean="0">
                <a:solidFill>
                  <a:schemeClr val="bg1"/>
                </a:solidFill>
              </a:rPr>
              <a:t>В </a:t>
            </a:r>
            <a:r>
              <a:rPr lang="ru-RU" dirty="0">
                <a:solidFill>
                  <a:schemeClr val="bg1"/>
                </a:solidFill>
              </a:rPr>
              <a:t>случае противоречия между содержанием положения о закупке и документации о закупке применению подлежит положение о закупке.</a:t>
            </a:r>
          </a:p>
          <a:p>
            <a:pPr marL="342900" indent="-342900" algn="just">
              <a:buFont typeface="+mj-lt"/>
              <a:buAutoNum type="arabicPeriod" startAt="21"/>
            </a:pPr>
            <a:endParaRPr lang="ru-RU" dirty="0" smtClean="0">
              <a:solidFill>
                <a:schemeClr val="bg1"/>
              </a:solidFill>
            </a:endParaRPr>
          </a:p>
          <a:p>
            <a:pPr marL="342900" indent="-342900" algn="just">
              <a:buFont typeface="+mj-lt"/>
              <a:buAutoNum type="arabicPeriod" startAt="21"/>
            </a:pPr>
            <a:r>
              <a:rPr lang="ru-RU" dirty="0" smtClean="0">
                <a:solidFill>
                  <a:schemeClr val="bg1"/>
                </a:solidFill>
              </a:rPr>
              <a:t>Организации</a:t>
            </a:r>
            <a:r>
              <a:rPr lang="ru-RU" dirty="0">
                <a:solidFill>
                  <a:schemeClr val="bg1"/>
                </a:solidFill>
              </a:rPr>
              <a:t>, в отношении которых введено конкурсное производство, освобождаются от применения положений </a:t>
            </a:r>
            <a:r>
              <a:rPr lang="ru-RU" dirty="0" smtClean="0">
                <a:solidFill>
                  <a:schemeClr val="bg1"/>
                </a:solidFill>
              </a:rPr>
              <a:t>Закона </a:t>
            </a:r>
            <a:r>
              <a:rPr lang="ru-RU" dirty="0">
                <a:solidFill>
                  <a:schemeClr val="bg1"/>
                </a:solidFill>
              </a:rPr>
              <a:t>о закупках в части, связанной с необходимостью проведения процедур, применяемых в деле о банкротстве.</a:t>
            </a:r>
          </a:p>
        </p:txBody>
      </p:sp>
    </p:spTree>
    <p:extLst>
      <p:ext uri="{BB962C8B-B14F-4D97-AF65-F5344CB8AC3E}">
        <p14:creationId xmlns:p14="http://schemas.microsoft.com/office/powerpoint/2010/main" val="2262073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476672"/>
            <a:ext cx="8382000" cy="576064"/>
          </a:xfrm>
        </p:spPr>
        <p:txBody>
          <a:bodyPr>
            <a:normAutofit fontScale="90000"/>
          </a:bodyPr>
          <a:lstStyle/>
          <a:p>
            <a:pPr algn="ctr"/>
            <a:r>
              <a:rPr lang="ru-RU" sz="3200" dirty="0"/>
              <a:t>4 основных этапа осуществления </a:t>
            </a:r>
            <a:r>
              <a:rPr lang="ru-RU" sz="3200" dirty="0" smtClean="0"/>
              <a:t>закупок</a:t>
            </a:r>
            <a:endParaRPr lang="ru-RU" sz="3200" dirty="0"/>
          </a:p>
        </p:txBody>
      </p:sp>
      <p:sp>
        <p:nvSpPr>
          <p:cNvPr id="3" name="Текст 2"/>
          <p:cNvSpPr>
            <a:spLocks noGrp="1"/>
          </p:cNvSpPr>
          <p:nvPr>
            <p:ph type="body" sz="quarter" idx="10"/>
          </p:nvPr>
        </p:nvSpPr>
        <p:spPr>
          <a:xfrm>
            <a:off x="381000" y="1196752"/>
            <a:ext cx="8382000" cy="3877985"/>
          </a:xfrm>
        </p:spPr>
        <p:txBody>
          <a:bodyPr>
            <a:normAutofit/>
          </a:bodyPr>
          <a:lstStyle/>
          <a:p>
            <a:pPr marL="342900" indent="-342900">
              <a:buAutoNum type="arabicParenR"/>
            </a:pPr>
            <a:r>
              <a:rPr lang="ru-RU" sz="2400" u="sng" dirty="0" smtClean="0">
                <a:solidFill>
                  <a:schemeClr val="bg1"/>
                </a:solidFill>
              </a:rPr>
              <a:t>Планирование</a:t>
            </a:r>
            <a:r>
              <a:rPr lang="ru-RU" sz="2400" dirty="0" smtClean="0">
                <a:solidFill>
                  <a:schemeClr val="bg1"/>
                </a:solidFill>
              </a:rPr>
              <a:t> </a:t>
            </a:r>
            <a:r>
              <a:rPr lang="ru-RU" sz="2400" dirty="0">
                <a:solidFill>
                  <a:schemeClr val="bg1"/>
                </a:solidFill>
              </a:rPr>
              <a:t>– определение объема и структуры нужд заказчика, исходя из документов, определяющих цели и задачи деятельности заказчика </a:t>
            </a:r>
            <a:endParaRPr lang="ru-RU" sz="2400" dirty="0" smtClean="0">
              <a:solidFill>
                <a:schemeClr val="bg1"/>
              </a:solidFill>
            </a:endParaRPr>
          </a:p>
          <a:p>
            <a:pPr marL="342900" indent="-342900">
              <a:buAutoNum type="arabicParenR"/>
            </a:pPr>
            <a:r>
              <a:rPr lang="ru-RU" sz="2400" u="sng" dirty="0" smtClean="0">
                <a:solidFill>
                  <a:schemeClr val="bg1"/>
                </a:solidFill>
              </a:rPr>
              <a:t>Процедуры </a:t>
            </a:r>
            <a:r>
              <a:rPr lang="ru-RU" sz="2400" u="sng" dirty="0">
                <a:solidFill>
                  <a:schemeClr val="bg1"/>
                </a:solidFill>
              </a:rPr>
              <a:t>закупок </a:t>
            </a:r>
            <a:r>
              <a:rPr lang="ru-RU" sz="2400" dirty="0">
                <a:solidFill>
                  <a:schemeClr val="bg1"/>
                </a:solidFill>
              </a:rPr>
              <a:t>– выбор контрагента, способного обеспечить заданное качество заказа при наименьшей цене или наилучшими условиями исполнения </a:t>
            </a:r>
            <a:endParaRPr lang="ru-RU" sz="2400" dirty="0" smtClean="0">
              <a:solidFill>
                <a:schemeClr val="bg1"/>
              </a:solidFill>
            </a:endParaRPr>
          </a:p>
          <a:p>
            <a:pPr marL="342900" indent="-342900">
              <a:buAutoNum type="arabicParenR"/>
            </a:pPr>
            <a:r>
              <a:rPr lang="ru-RU" sz="2400" u="sng" dirty="0" smtClean="0">
                <a:solidFill>
                  <a:schemeClr val="bg1"/>
                </a:solidFill>
              </a:rPr>
              <a:t>Управление договором </a:t>
            </a:r>
            <a:r>
              <a:rPr lang="ru-RU" sz="2400" dirty="0">
                <a:solidFill>
                  <a:schemeClr val="bg1"/>
                </a:solidFill>
              </a:rPr>
              <a:t>– исполнение договора, изменение, расторжение договора </a:t>
            </a:r>
            <a:endParaRPr lang="ru-RU" sz="2400" dirty="0" smtClean="0">
              <a:solidFill>
                <a:schemeClr val="bg1"/>
              </a:solidFill>
            </a:endParaRPr>
          </a:p>
          <a:p>
            <a:pPr marL="342900" indent="-342900">
              <a:buAutoNum type="arabicParenR"/>
            </a:pPr>
            <a:r>
              <a:rPr lang="ru-RU" sz="2400" u="sng" dirty="0" smtClean="0">
                <a:solidFill>
                  <a:schemeClr val="bg1"/>
                </a:solidFill>
              </a:rPr>
              <a:t>Отчетность </a:t>
            </a:r>
            <a:r>
              <a:rPr lang="ru-RU" sz="2400" u="sng" dirty="0">
                <a:solidFill>
                  <a:schemeClr val="bg1"/>
                </a:solidFill>
              </a:rPr>
              <a:t>по </a:t>
            </a:r>
            <a:r>
              <a:rPr lang="ru-RU" sz="2400" u="sng" dirty="0" smtClean="0">
                <a:solidFill>
                  <a:schemeClr val="bg1"/>
                </a:solidFill>
              </a:rPr>
              <a:t>договору </a:t>
            </a:r>
            <a:r>
              <a:rPr lang="ru-RU" sz="2400" dirty="0">
                <a:solidFill>
                  <a:schemeClr val="bg1"/>
                </a:solidFill>
              </a:rPr>
              <a:t>– полное удовлетворение нужд заказчика в запланированном объеме и качестве. Эффективное расходование средств</a:t>
            </a:r>
            <a:r>
              <a:rPr lang="ru-RU" sz="2400" dirty="0" smtClean="0">
                <a:solidFill>
                  <a:schemeClr val="bg1"/>
                </a:solidFill>
              </a:rPr>
              <a:t>.</a:t>
            </a:r>
            <a:endParaRPr lang="ru-RU" sz="2400" dirty="0">
              <a:solidFill>
                <a:schemeClr val="bg1"/>
              </a:solidFill>
            </a:endParaRPr>
          </a:p>
        </p:txBody>
      </p:sp>
    </p:spTree>
    <p:extLst>
      <p:ext uri="{BB962C8B-B14F-4D97-AF65-F5344CB8AC3E}">
        <p14:creationId xmlns:p14="http://schemas.microsoft.com/office/powerpoint/2010/main" val="151299187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443198"/>
          </a:xfrm>
        </p:spPr>
        <p:txBody>
          <a:bodyPr>
            <a:normAutofit fontScale="90000"/>
          </a:bodyPr>
          <a:lstStyle/>
          <a:p>
            <a:pPr algn="ctr"/>
            <a:r>
              <a:rPr lang="ru-RU" sz="3200" dirty="0"/>
              <a:t>Способы осуществления закупок по </a:t>
            </a:r>
            <a:r>
              <a:rPr lang="ru-RU" sz="3200" dirty="0" smtClean="0"/>
              <a:t>223-ФЗ</a:t>
            </a:r>
            <a:endParaRPr lang="ru-RU" sz="3200" dirty="0"/>
          </a:p>
        </p:txBody>
      </p:sp>
      <p:sp>
        <p:nvSpPr>
          <p:cNvPr id="3" name="Текст 2"/>
          <p:cNvSpPr>
            <a:spLocks noGrp="1"/>
          </p:cNvSpPr>
          <p:nvPr>
            <p:ph type="body" sz="quarter" idx="10"/>
          </p:nvPr>
        </p:nvSpPr>
        <p:spPr>
          <a:xfrm>
            <a:off x="323528" y="908720"/>
            <a:ext cx="8382000" cy="5478423"/>
          </a:xfrm>
        </p:spPr>
        <p:txBody>
          <a:bodyPr>
            <a:normAutofit/>
          </a:bodyPr>
          <a:lstStyle/>
          <a:p>
            <a:pPr marL="0" indent="0" algn="just">
              <a:buNone/>
            </a:pPr>
            <a:r>
              <a:rPr lang="ru-RU" sz="2000" dirty="0">
                <a:solidFill>
                  <a:schemeClr val="bg1"/>
                </a:solidFill>
              </a:rPr>
              <a:t>Положением о закупке </a:t>
            </a:r>
            <a:r>
              <a:rPr lang="ru-RU" sz="2000" dirty="0" smtClean="0">
                <a:solidFill>
                  <a:schemeClr val="bg1"/>
                </a:solidFill>
              </a:rPr>
              <a:t>должны быть предусмотрены </a:t>
            </a:r>
            <a:r>
              <a:rPr lang="ru-RU" sz="2000" u="sng" dirty="0">
                <a:solidFill>
                  <a:schemeClr val="bg1"/>
                </a:solidFill>
              </a:rPr>
              <a:t>конкурентные</a:t>
            </a:r>
            <a:r>
              <a:rPr lang="ru-RU" sz="2000" dirty="0">
                <a:solidFill>
                  <a:schemeClr val="bg1"/>
                </a:solidFill>
              </a:rPr>
              <a:t> и </a:t>
            </a:r>
            <a:r>
              <a:rPr lang="ru-RU" sz="2000" u="sng" dirty="0">
                <a:solidFill>
                  <a:schemeClr val="bg1"/>
                </a:solidFill>
              </a:rPr>
              <a:t>неконкурентные </a:t>
            </a:r>
            <a:r>
              <a:rPr lang="ru-RU" sz="2000" dirty="0">
                <a:solidFill>
                  <a:schemeClr val="bg1"/>
                </a:solidFill>
              </a:rPr>
              <a:t>закупки, </a:t>
            </a:r>
            <a:r>
              <a:rPr lang="ru-RU" sz="2000" dirty="0" smtClean="0">
                <a:solidFill>
                  <a:schemeClr val="bg1"/>
                </a:solidFill>
              </a:rPr>
              <a:t>установлен </a:t>
            </a:r>
            <a:r>
              <a:rPr lang="ru-RU" sz="2000" dirty="0">
                <a:solidFill>
                  <a:schemeClr val="bg1"/>
                </a:solidFill>
              </a:rPr>
              <a:t>порядок осуществления таких закупок. </a:t>
            </a:r>
            <a:endParaRPr lang="ru-RU" sz="2000" dirty="0" smtClean="0">
              <a:solidFill>
                <a:schemeClr val="bg1"/>
              </a:solidFill>
            </a:endParaRPr>
          </a:p>
          <a:p>
            <a:pPr marL="0" indent="0" algn="just">
              <a:buNone/>
            </a:pPr>
            <a:r>
              <a:rPr lang="ru-RU" sz="2000" dirty="0" smtClean="0">
                <a:solidFill>
                  <a:schemeClr val="bg1"/>
                </a:solidFill>
              </a:rPr>
              <a:t>Конкурентные закупки, участниками которых могут быть только субъекты малого и среднего предпринимательства, осуществляются в электронной форме. </a:t>
            </a:r>
          </a:p>
          <a:p>
            <a:pPr marL="0" indent="0" algn="just">
              <a:buNone/>
            </a:pPr>
            <a:r>
              <a:rPr lang="ru-RU" sz="2000" dirty="0">
                <a:solidFill>
                  <a:schemeClr val="bg1"/>
                </a:solidFill>
              </a:rPr>
              <a:t>➢Конкурентные закупки </a:t>
            </a:r>
            <a:r>
              <a:rPr lang="ru-RU" sz="2000" dirty="0" smtClean="0">
                <a:solidFill>
                  <a:schemeClr val="bg1"/>
                </a:solidFill>
              </a:rPr>
              <a:t>путём проведения торгов</a:t>
            </a:r>
            <a:r>
              <a:rPr lang="ru-RU" sz="2000" dirty="0">
                <a:solidFill>
                  <a:schemeClr val="bg1"/>
                </a:solidFill>
              </a:rPr>
              <a:t>: </a:t>
            </a:r>
            <a:endParaRPr lang="ru-RU" sz="2000" dirty="0" smtClean="0">
              <a:solidFill>
                <a:schemeClr val="bg1"/>
              </a:solidFill>
            </a:endParaRPr>
          </a:p>
          <a:p>
            <a:pPr algn="just">
              <a:buFont typeface="Wingdings" panose="05000000000000000000" pitchFamily="2" charset="2"/>
              <a:buChar char="v"/>
            </a:pPr>
            <a:r>
              <a:rPr lang="ru-RU" sz="2000" u="sng" dirty="0" smtClean="0">
                <a:solidFill>
                  <a:schemeClr val="bg1"/>
                </a:solidFill>
              </a:rPr>
              <a:t>конкурс</a:t>
            </a:r>
            <a:r>
              <a:rPr lang="ru-RU" sz="2000" dirty="0" smtClean="0">
                <a:solidFill>
                  <a:schemeClr val="bg1"/>
                </a:solidFill>
              </a:rPr>
              <a:t> </a:t>
            </a:r>
            <a:r>
              <a:rPr lang="ru-RU" sz="2000" dirty="0">
                <a:solidFill>
                  <a:schemeClr val="bg1"/>
                </a:solidFill>
              </a:rPr>
              <a:t>(открытый конкурс, конкурс в электронной </a:t>
            </a:r>
            <a:r>
              <a:rPr lang="ru-RU" sz="2000" dirty="0" smtClean="0">
                <a:solidFill>
                  <a:schemeClr val="bg1"/>
                </a:solidFill>
              </a:rPr>
              <a:t>форме</a:t>
            </a:r>
            <a:r>
              <a:rPr lang="ru-RU" sz="2000" dirty="0">
                <a:solidFill>
                  <a:schemeClr val="bg1"/>
                </a:solidFill>
              </a:rPr>
              <a:t>, закрытый конкурс), </a:t>
            </a:r>
            <a:endParaRPr lang="ru-RU" sz="2000" dirty="0" smtClean="0">
              <a:solidFill>
                <a:schemeClr val="bg1"/>
              </a:solidFill>
            </a:endParaRPr>
          </a:p>
          <a:p>
            <a:pPr algn="just">
              <a:buFont typeface="Wingdings" panose="05000000000000000000" pitchFamily="2" charset="2"/>
              <a:buChar char="v"/>
            </a:pPr>
            <a:r>
              <a:rPr lang="ru-RU" sz="2000" u="sng" dirty="0" smtClean="0">
                <a:solidFill>
                  <a:schemeClr val="bg1"/>
                </a:solidFill>
              </a:rPr>
              <a:t>аукцион</a:t>
            </a:r>
            <a:r>
              <a:rPr lang="ru-RU" sz="2000" dirty="0" smtClean="0">
                <a:solidFill>
                  <a:schemeClr val="bg1"/>
                </a:solidFill>
              </a:rPr>
              <a:t> </a:t>
            </a:r>
            <a:r>
              <a:rPr lang="ru-RU" sz="2000" dirty="0">
                <a:solidFill>
                  <a:schemeClr val="bg1"/>
                </a:solidFill>
              </a:rPr>
              <a:t>(открытый аукцион, аукцион в электронной форме, закрытый </a:t>
            </a:r>
            <a:r>
              <a:rPr lang="ru-RU" sz="2000" dirty="0" smtClean="0">
                <a:solidFill>
                  <a:schemeClr val="bg1"/>
                </a:solidFill>
              </a:rPr>
              <a:t>аукцион</a:t>
            </a:r>
            <a:r>
              <a:rPr lang="ru-RU" sz="2000" dirty="0">
                <a:solidFill>
                  <a:schemeClr val="bg1"/>
                </a:solidFill>
              </a:rPr>
              <a:t>), </a:t>
            </a:r>
            <a:endParaRPr lang="ru-RU" sz="2000" dirty="0" smtClean="0">
              <a:solidFill>
                <a:schemeClr val="bg1"/>
              </a:solidFill>
            </a:endParaRPr>
          </a:p>
          <a:p>
            <a:pPr algn="just">
              <a:buFont typeface="Wingdings" panose="05000000000000000000" pitchFamily="2" charset="2"/>
              <a:buChar char="v"/>
            </a:pPr>
            <a:r>
              <a:rPr lang="ru-RU" sz="2000" u="sng" dirty="0">
                <a:solidFill>
                  <a:schemeClr val="bg1"/>
                </a:solidFill>
              </a:rPr>
              <a:t>з</a:t>
            </a:r>
            <a:r>
              <a:rPr lang="ru-RU" sz="2000" u="sng" dirty="0" smtClean="0">
                <a:solidFill>
                  <a:schemeClr val="bg1"/>
                </a:solidFill>
              </a:rPr>
              <a:t>апрос </a:t>
            </a:r>
            <a:r>
              <a:rPr lang="ru-RU" sz="2000" u="sng" dirty="0">
                <a:solidFill>
                  <a:schemeClr val="bg1"/>
                </a:solidFill>
              </a:rPr>
              <a:t>котировок </a:t>
            </a:r>
            <a:r>
              <a:rPr lang="ru-RU" sz="2000" dirty="0">
                <a:solidFill>
                  <a:schemeClr val="bg1"/>
                </a:solidFill>
              </a:rPr>
              <a:t>(запрос котировок в электронной форме, закрытый запрос котировок), </a:t>
            </a:r>
            <a:endParaRPr lang="ru-RU" sz="2000" dirty="0" smtClean="0">
              <a:solidFill>
                <a:schemeClr val="bg1"/>
              </a:solidFill>
            </a:endParaRPr>
          </a:p>
          <a:p>
            <a:pPr algn="just">
              <a:buFont typeface="Wingdings" panose="05000000000000000000" pitchFamily="2" charset="2"/>
              <a:buChar char="v"/>
            </a:pPr>
            <a:r>
              <a:rPr lang="ru-RU" sz="2000" u="sng" dirty="0" smtClean="0">
                <a:solidFill>
                  <a:schemeClr val="bg1"/>
                </a:solidFill>
              </a:rPr>
              <a:t>запрос </a:t>
            </a:r>
            <a:r>
              <a:rPr lang="ru-RU" sz="2000" u="sng" dirty="0">
                <a:solidFill>
                  <a:schemeClr val="bg1"/>
                </a:solidFill>
              </a:rPr>
              <a:t>предложений </a:t>
            </a:r>
            <a:r>
              <a:rPr lang="ru-RU" sz="2000" dirty="0">
                <a:solidFill>
                  <a:schemeClr val="bg1"/>
                </a:solidFill>
              </a:rPr>
              <a:t>(запрос предложений в электронной форме, закрытый запрос предложений) </a:t>
            </a:r>
          </a:p>
          <a:p>
            <a:pPr marL="0" indent="0" algn="just">
              <a:buNone/>
            </a:pPr>
            <a:r>
              <a:rPr lang="ru-RU" sz="2000" dirty="0" smtClean="0">
                <a:solidFill>
                  <a:schemeClr val="bg1"/>
                </a:solidFill>
              </a:rPr>
              <a:t>➢</a:t>
            </a:r>
            <a:r>
              <a:rPr lang="ru-RU" sz="2000" dirty="0">
                <a:solidFill>
                  <a:schemeClr val="bg1"/>
                </a:solidFill>
              </a:rPr>
              <a:t>Конкурентные закупки </a:t>
            </a:r>
            <a:r>
              <a:rPr lang="ru-RU" sz="2000" u="sng" dirty="0">
                <a:solidFill>
                  <a:schemeClr val="bg1"/>
                </a:solidFill>
              </a:rPr>
              <a:t>иными способами</a:t>
            </a:r>
            <a:r>
              <a:rPr lang="ru-RU" sz="2000" dirty="0">
                <a:solidFill>
                  <a:schemeClr val="bg1"/>
                </a:solidFill>
              </a:rPr>
              <a:t> (отвечающими условиям </a:t>
            </a:r>
            <a:r>
              <a:rPr lang="ru-RU" sz="2000" dirty="0" err="1">
                <a:solidFill>
                  <a:schemeClr val="bg1"/>
                </a:solidFill>
              </a:rPr>
              <a:t>конкурентности</a:t>
            </a:r>
            <a:r>
              <a:rPr lang="ru-RU" sz="2000" dirty="0">
                <a:solidFill>
                  <a:schemeClr val="bg1"/>
                </a:solidFill>
              </a:rPr>
              <a:t> закупок) </a:t>
            </a:r>
            <a:endParaRPr lang="ru-RU" sz="2000" dirty="0" smtClean="0">
              <a:solidFill>
                <a:schemeClr val="bg1"/>
              </a:solidFill>
            </a:endParaRPr>
          </a:p>
          <a:p>
            <a:pPr marL="0" indent="0" algn="just">
              <a:buNone/>
            </a:pPr>
            <a:r>
              <a:rPr lang="ru-RU" sz="2000" dirty="0" smtClean="0">
                <a:solidFill>
                  <a:schemeClr val="bg1"/>
                </a:solidFill>
              </a:rPr>
              <a:t>➢</a:t>
            </a:r>
            <a:r>
              <a:rPr lang="ru-RU" sz="2000" dirty="0">
                <a:solidFill>
                  <a:schemeClr val="bg1"/>
                </a:solidFill>
              </a:rPr>
              <a:t>Неконкурентные закупки: закупки у </a:t>
            </a:r>
            <a:r>
              <a:rPr lang="ru-RU" sz="2000" dirty="0" err="1">
                <a:solidFill>
                  <a:schemeClr val="bg1"/>
                </a:solidFill>
              </a:rPr>
              <a:t>ед.поставщика</a:t>
            </a:r>
            <a:r>
              <a:rPr lang="ru-RU" sz="2000" dirty="0">
                <a:solidFill>
                  <a:schemeClr val="bg1"/>
                </a:solidFill>
              </a:rPr>
              <a:t> + иные способы, не отвечающие </a:t>
            </a:r>
            <a:r>
              <a:rPr lang="ru-RU" sz="2000" dirty="0" smtClean="0">
                <a:solidFill>
                  <a:schemeClr val="bg1"/>
                </a:solidFill>
              </a:rPr>
              <a:t>условиям </a:t>
            </a:r>
            <a:r>
              <a:rPr lang="ru-RU" sz="2000" dirty="0" err="1" smtClean="0">
                <a:solidFill>
                  <a:schemeClr val="bg1"/>
                </a:solidFill>
              </a:rPr>
              <a:t>конкурентности</a:t>
            </a:r>
            <a:endParaRPr lang="ru-RU" sz="2000" dirty="0" smtClean="0">
              <a:solidFill>
                <a:schemeClr val="bg1"/>
              </a:solidFill>
            </a:endParaRPr>
          </a:p>
        </p:txBody>
      </p:sp>
    </p:spTree>
    <p:extLst>
      <p:ext uri="{BB962C8B-B14F-4D97-AF65-F5344CB8AC3E}">
        <p14:creationId xmlns:p14="http://schemas.microsoft.com/office/powerpoint/2010/main" val="123334750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4294967295"/>
          </p:nvPr>
        </p:nvSpPr>
        <p:spPr>
          <a:xfrm>
            <a:off x="827584" y="692150"/>
            <a:ext cx="7554416" cy="5294313"/>
          </a:xfrm>
        </p:spPr>
        <p:txBody>
          <a:bodyPr>
            <a:normAutofit fontScale="85000" lnSpcReduction="10000"/>
          </a:bodyPr>
          <a:lstStyle/>
          <a:p>
            <a:pPr marL="0" indent="0">
              <a:buNone/>
            </a:pPr>
            <a:r>
              <a:rPr lang="ru-RU" sz="2000" u="sng" dirty="0">
                <a:solidFill>
                  <a:schemeClr val="bg1"/>
                </a:solidFill>
              </a:rPr>
              <a:t>Конкурентные </a:t>
            </a:r>
            <a:r>
              <a:rPr lang="ru-RU" sz="2000" u="sng" dirty="0" smtClean="0">
                <a:solidFill>
                  <a:schemeClr val="bg1"/>
                </a:solidFill>
              </a:rPr>
              <a:t>закупки </a:t>
            </a:r>
            <a:r>
              <a:rPr lang="ru-RU" sz="2000" dirty="0" smtClean="0">
                <a:solidFill>
                  <a:schemeClr val="bg1"/>
                </a:solidFill>
              </a:rPr>
              <a:t>должны </a:t>
            </a:r>
            <a:r>
              <a:rPr lang="ru-RU" sz="2000" dirty="0">
                <a:solidFill>
                  <a:schemeClr val="bg1"/>
                </a:solidFill>
              </a:rPr>
              <a:t>соответствовать ч.3 ст.3</a:t>
            </a:r>
            <a:r>
              <a:rPr lang="ru-RU" sz="2000" dirty="0" smtClean="0">
                <a:solidFill>
                  <a:schemeClr val="bg1"/>
                </a:solidFill>
              </a:rPr>
              <a:t>:</a:t>
            </a:r>
          </a:p>
          <a:p>
            <a:pPr marL="0" indent="0">
              <a:buNone/>
            </a:pPr>
            <a:endParaRPr lang="ru-RU" sz="2000" dirty="0">
              <a:solidFill>
                <a:schemeClr val="bg1"/>
              </a:solidFill>
            </a:endParaRPr>
          </a:p>
          <a:p>
            <a:pPr marL="0" indent="0">
              <a:buNone/>
            </a:pPr>
            <a:r>
              <a:rPr lang="ru-RU" sz="2000" dirty="0" smtClean="0">
                <a:solidFill>
                  <a:schemeClr val="bg1"/>
                </a:solidFill>
              </a:rPr>
              <a:t>1)информация </a:t>
            </a:r>
            <a:r>
              <a:rPr lang="ru-RU" sz="2000" dirty="0">
                <a:solidFill>
                  <a:schemeClr val="bg1"/>
                </a:solidFill>
              </a:rPr>
              <a:t>о конкурентной закупке сообщается заказчиком одним из следующих способов</a:t>
            </a:r>
            <a:r>
              <a:rPr lang="ru-RU" sz="2000" dirty="0" smtClean="0">
                <a:solidFill>
                  <a:schemeClr val="bg1"/>
                </a:solidFill>
              </a:rPr>
              <a:t>:</a:t>
            </a:r>
          </a:p>
          <a:p>
            <a:pPr marL="0" indent="0">
              <a:buNone/>
            </a:pPr>
            <a:endParaRPr lang="ru-RU" sz="800" dirty="0">
              <a:solidFill>
                <a:schemeClr val="bg1"/>
              </a:solidFill>
            </a:endParaRPr>
          </a:p>
          <a:p>
            <a:pPr marL="0" indent="0">
              <a:buNone/>
            </a:pPr>
            <a:r>
              <a:rPr lang="ru-RU" sz="2000" dirty="0">
                <a:solidFill>
                  <a:schemeClr val="bg1"/>
                </a:solidFill>
              </a:rPr>
              <a:t>а</a:t>
            </a:r>
            <a:r>
              <a:rPr lang="ru-RU" sz="2000" i="1" dirty="0">
                <a:solidFill>
                  <a:schemeClr val="bg1"/>
                </a:solidFill>
              </a:rPr>
              <a:t>) путем размещения в единой информационной системе извещения об осуществлении конкурентной закупки, доступного неограниченному кругу лиц, с приложением документации о конкурентной закупке</a:t>
            </a:r>
            <a:r>
              <a:rPr lang="ru-RU" sz="2000" i="1" dirty="0" smtClean="0">
                <a:solidFill>
                  <a:schemeClr val="bg1"/>
                </a:solidFill>
              </a:rPr>
              <a:t>;</a:t>
            </a:r>
          </a:p>
          <a:p>
            <a:pPr marL="0" indent="0">
              <a:buNone/>
            </a:pPr>
            <a:endParaRPr lang="ru-RU" sz="500" i="1" dirty="0">
              <a:solidFill>
                <a:schemeClr val="bg1"/>
              </a:solidFill>
            </a:endParaRPr>
          </a:p>
          <a:p>
            <a:pPr marL="0" indent="0">
              <a:buNone/>
            </a:pPr>
            <a:r>
              <a:rPr lang="ru-RU" sz="2000" i="1" dirty="0">
                <a:solidFill>
                  <a:schemeClr val="bg1"/>
                </a:solidFill>
              </a:rPr>
              <a:t>б) посредством направления приглашений принять участие в закрытой конкурентной закупке в случаях, которые предусмотрены статьей 3.5 настоящего Федерального закона, с приложением документации о конкурентной закупке не менее чем двум лицам, которые способны осуществить поставки товаров, выполнение работ, оказание услуг, являющихся предметом такой закупки</a:t>
            </a:r>
            <a:r>
              <a:rPr lang="ru-RU" sz="2000" i="1" dirty="0" smtClean="0">
                <a:solidFill>
                  <a:schemeClr val="bg1"/>
                </a:solidFill>
              </a:rPr>
              <a:t>;</a:t>
            </a:r>
          </a:p>
          <a:p>
            <a:pPr marL="0" indent="0">
              <a:buNone/>
            </a:pPr>
            <a:endParaRPr lang="ru-RU" sz="2000" i="1" dirty="0">
              <a:solidFill>
                <a:schemeClr val="bg1"/>
              </a:solidFill>
            </a:endParaRPr>
          </a:p>
          <a:p>
            <a:pPr marL="0" indent="0">
              <a:buNone/>
            </a:pPr>
            <a:r>
              <a:rPr lang="ru-RU" sz="2000" dirty="0">
                <a:solidFill>
                  <a:schemeClr val="bg1"/>
                </a:solidFill>
              </a:rPr>
              <a:t>2) обеспечивается конкуренция между участниками конкурентной закупки за право заключить договор с заказчиком на условиях, предлагаемых в заявках на участие в такой закупке, окончательных предложениях участников такой закупки</a:t>
            </a:r>
            <a:r>
              <a:rPr lang="ru-RU" sz="2000" dirty="0" smtClean="0">
                <a:solidFill>
                  <a:schemeClr val="bg1"/>
                </a:solidFill>
              </a:rPr>
              <a:t>;</a:t>
            </a:r>
          </a:p>
          <a:p>
            <a:pPr marL="0" indent="0">
              <a:buNone/>
            </a:pPr>
            <a:endParaRPr lang="ru-RU" sz="2000" dirty="0">
              <a:solidFill>
                <a:schemeClr val="bg1"/>
              </a:solidFill>
            </a:endParaRPr>
          </a:p>
          <a:p>
            <a:pPr marL="0" indent="0">
              <a:buNone/>
            </a:pPr>
            <a:r>
              <a:rPr lang="ru-RU" sz="2000" dirty="0">
                <a:solidFill>
                  <a:schemeClr val="bg1"/>
                </a:solidFill>
              </a:rPr>
              <a:t>3) описание предмета конкурентной закупки осуществляется с соблюдением требований части 6.1 </a:t>
            </a:r>
            <a:r>
              <a:rPr lang="ru-RU" sz="2000" dirty="0" smtClean="0">
                <a:solidFill>
                  <a:schemeClr val="bg1"/>
                </a:solidFill>
              </a:rPr>
              <a:t>статьи 3.</a:t>
            </a:r>
            <a:endParaRPr lang="ru-RU" sz="2000" dirty="0">
              <a:solidFill>
                <a:schemeClr val="bg1"/>
              </a:solidFill>
            </a:endParaRPr>
          </a:p>
        </p:txBody>
      </p:sp>
    </p:spTree>
    <p:extLst>
      <p:ext uri="{BB962C8B-B14F-4D97-AF65-F5344CB8AC3E}">
        <p14:creationId xmlns:p14="http://schemas.microsoft.com/office/powerpoint/2010/main" val="308894284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7321" y="557429"/>
            <a:ext cx="8208912" cy="5693866"/>
          </a:xfrm>
          <a:prstGeom prst="rect">
            <a:avLst/>
          </a:prstGeom>
        </p:spPr>
        <p:txBody>
          <a:bodyPr wrap="square">
            <a:spAutoFit/>
          </a:bodyPr>
          <a:lstStyle/>
          <a:p>
            <a:pPr algn="ctr"/>
            <a:r>
              <a:rPr lang="ru-RU" sz="1400" b="1" dirty="0" smtClean="0">
                <a:solidFill>
                  <a:schemeClr val="bg1"/>
                </a:solidFill>
              </a:rPr>
              <a:t>Правила описания предмета закупки (часть </a:t>
            </a:r>
            <a:r>
              <a:rPr lang="ru-RU" sz="1400" b="1" dirty="0">
                <a:solidFill>
                  <a:schemeClr val="bg1"/>
                </a:solidFill>
              </a:rPr>
              <a:t>6.1 статьи </a:t>
            </a:r>
            <a:r>
              <a:rPr lang="ru-RU" sz="1400" b="1" dirty="0" smtClean="0">
                <a:solidFill>
                  <a:schemeClr val="bg1"/>
                </a:solidFill>
              </a:rPr>
              <a:t>3)</a:t>
            </a:r>
          </a:p>
          <a:p>
            <a:pPr algn="just"/>
            <a:r>
              <a:rPr lang="ru-RU" sz="1400" dirty="0">
                <a:solidFill>
                  <a:schemeClr val="bg1"/>
                </a:solidFill>
              </a:rPr>
              <a:t>1) в описании предмета закупки </a:t>
            </a:r>
            <a:r>
              <a:rPr lang="ru-RU" sz="1400" u="sng" dirty="0">
                <a:solidFill>
                  <a:schemeClr val="bg1"/>
                </a:solidFill>
              </a:rPr>
              <a:t>указываются функциональные характеристики (потребительские свойства), технические и качественные характеристики, а также эксплуатационные характеристики </a:t>
            </a:r>
            <a:r>
              <a:rPr lang="ru-RU" sz="1400" dirty="0">
                <a:solidFill>
                  <a:schemeClr val="bg1"/>
                </a:solidFill>
              </a:rPr>
              <a:t>(при необходимости) предмета закупки;</a:t>
            </a:r>
          </a:p>
          <a:p>
            <a:pPr algn="just"/>
            <a:r>
              <a:rPr lang="ru-RU" sz="1400" dirty="0">
                <a:solidFill>
                  <a:schemeClr val="bg1"/>
                </a:solidFill>
              </a:rPr>
              <a:t>2) в описание предмета закупки </a:t>
            </a:r>
            <a:r>
              <a:rPr lang="ru-RU" sz="1400" b="1" dirty="0">
                <a:solidFill>
                  <a:schemeClr val="bg1"/>
                </a:solidFill>
              </a:rPr>
              <a:t>не должны включаться </a:t>
            </a:r>
            <a:r>
              <a:rPr lang="ru-RU" sz="1400" dirty="0">
                <a:solidFill>
                  <a:schemeClr val="bg1"/>
                </a:solidFill>
              </a:rPr>
              <a:t>требования или указания в отношении </a:t>
            </a:r>
            <a:r>
              <a:rPr lang="ru-RU" sz="1400" b="1" dirty="0">
                <a:solidFill>
                  <a:schemeClr val="bg1"/>
                </a:solidFill>
              </a:rPr>
              <a:t>товарных знаков, знаков обслуживания, фирменных наименований</a:t>
            </a:r>
            <a:r>
              <a:rPr lang="ru-RU" sz="1400" dirty="0">
                <a:solidFill>
                  <a:schemeClr val="bg1"/>
                </a:solidFill>
              </a:rPr>
              <a:t>, патентов, полезных моделей, промышленных образцов, </a:t>
            </a:r>
            <a:r>
              <a:rPr lang="ru-RU" sz="1400" b="1" dirty="0">
                <a:solidFill>
                  <a:schemeClr val="bg1"/>
                </a:solidFill>
              </a:rPr>
              <a:t>наименование страны происхождения товара</a:t>
            </a:r>
            <a:r>
              <a:rPr lang="ru-RU" sz="1400" dirty="0">
                <a:solidFill>
                  <a:schemeClr val="bg1"/>
                </a:solidFill>
              </a:rPr>
              <a:t>, требования к товарам, информации, работам, услугам </a:t>
            </a:r>
            <a:r>
              <a:rPr lang="ru-RU" sz="1400" b="1" dirty="0">
                <a:solidFill>
                  <a:schemeClr val="bg1"/>
                </a:solidFill>
              </a:rPr>
              <a:t>при условии, что такие требования влекут за собой необоснованное ограничение количества участников закупки</a:t>
            </a:r>
            <a:r>
              <a:rPr lang="ru-RU" sz="1400" dirty="0">
                <a:solidFill>
                  <a:schemeClr val="bg1"/>
                </a:solidFill>
              </a:rPr>
              <a:t>, </a:t>
            </a:r>
            <a:r>
              <a:rPr lang="ru-RU" sz="1400" i="1" u="sng" dirty="0">
                <a:solidFill>
                  <a:schemeClr val="bg1"/>
                </a:solidFill>
              </a:rPr>
              <a:t>за исключением случаев, если не имеется другого способа, обеспечивающего более точное и четкое описание указанных характеристик предмета закупки</a:t>
            </a:r>
            <a:r>
              <a:rPr lang="ru-RU" sz="1400" dirty="0">
                <a:solidFill>
                  <a:schemeClr val="bg1"/>
                </a:solidFill>
              </a:rPr>
              <a:t>;</a:t>
            </a:r>
          </a:p>
          <a:p>
            <a:pPr algn="just"/>
            <a:r>
              <a:rPr lang="ru-RU" sz="1400" dirty="0">
                <a:solidFill>
                  <a:schemeClr val="bg1"/>
                </a:solidFill>
              </a:rPr>
              <a:t>3) </a:t>
            </a:r>
            <a:r>
              <a:rPr lang="ru-RU" sz="1400" b="1" dirty="0">
                <a:solidFill>
                  <a:schemeClr val="bg1"/>
                </a:solidFill>
              </a:rPr>
              <a:t>в случае </a:t>
            </a:r>
            <a:r>
              <a:rPr lang="ru-RU" sz="1400" dirty="0">
                <a:solidFill>
                  <a:schemeClr val="bg1"/>
                </a:solidFill>
              </a:rPr>
              <a:t>использования в описании предмета закупки </a:t>
            </a:r>
            <a:r>
              <a:rPr lang="ru-RU" sz="1400" b="1" dirty="0">
                <a:solidFill>
                  <a:schemeClr val="bg1"/>
                </a:solidFill>
              </a:rPr>
              <a:t>указания на товарный знак </a:t>
            </a:r>
            <a:r>
              <a:rPr lang="ru-RU" sz="1400" dirty="0">
                <a:solidFill>
                  <a:schemeClr val="bg1"/>
                </a:solidFill>
              </a:rPr>
              <a:t>необходимо использовать слова «(</a:t>
            </a:r>
            <a:r>
              <a:rPr lang="ru-RU" sz="1400" b="1" dirty="0">
                <a:solidFill>
                  <a:schemeClr val="bg1"/>
                </a:solidFill>
              </a:rPr>
              <a:t>или эквивалент</a:t>
            </a:r>
            <a:r>
              <a:rPr lang="ru-RU" sz="1400" dirty="0">
                <a:solidFill>
                  <a:schemeClr val="bg1"/>
                </a:solidFill>
              </a:rPr>
              <a:t>)», </a:t>
            </a:r>
            <a:r>
              <a:rPr lang="ru-RU" sz="1400" i="1" u="sng" dirty="0">
                <a:solidFill>
                  <a:schemeClr val="bg1"/>
                </a:solidFill>
              </a:rPr>
              <a:t>за исключением случаев</a:t>
            </a:r>
            <a:r>
              <a:rPr lang="ru-RU" sz="1400" dirty="0">
                <a:solidFill>
                  <a:schemeClr val="bg1"/>
                </a:solidFill>
              </a:rPr>
              <a:t>:</a:t>
            </a:r>
          </a:p>
          <a:p>
            <a:pPr algn="just"/>
            <a:r>
              <a:rPr lang="ru-RU" sz="1400" dirty="0">
                <a:solidFill>
                  <a:schemeClr val="bg1"/>
                </a:solidFill>
              </a:rPr>
              <a:t>а) </a:t>
            </a:r>
            <a:r>
              <a:rPr lang="ru-RU" sz="1400" b="1" dirty="0">
                <a:solidFill>
                  <a:schemeClr val="bg1"/>
                </a:solidFill>
              </a:rPr>
              <a:t>несовместимости товаров</a:t>
            </a:r>
            <a:r>
              <a:rPr lang="ru-RU" sz="1400" dirty="0">
                <a:solidFill>
                  <a:schemeClr val="bg1"/>
                </a:solidFill>
              </a:rPr>
              <a:t>, на которых размещаются другие товарные знаки, и необходимости обеспечения взаимодействия таких товаров с товарами, используемыми заказчиком;</a:t>
            </a:r>
          </a:p>
          <a:p>
            <a:pPr algn="just"/>
            <a:r>
              <a:rPr lang="ru-RU" sz="1400" dirty="0">
                <a:solidFill>
                  <a:schemeClr val="bg1"/>
                </a:solidFill>
              </a:rPr>
              <a:t>б) </a:t>
            </a:r>
            <a:r>
              <a:rPr lang="ru-RU" sz="1400" b="1" dirty="0">
                <a:solidFill>
                  <a:schemeClr val="bg1"/>
                </a:solidFill>
              </a:rPr>
              <a:t>закупок запасных частей и расходных материалов </a:t>
            </a:r>
            <a:r>
              <a:rPr lang="ru-RU" sz="1400" dirty="0">
                <a:solidFill>
                  <a:schemeClr val="bg1"/>
                </a:solidFill>
              </a:rPr>
              <a:t>к машинам и оборудованию, используемым заказчиком, </a:t>
            </a:r>
            <a:r>
              <a:rPr lang="ru-RU" sz="1400" b="1" dirty="0">
                <a:solidFill>
                  <a:schemeClr val="bg1"/>
                </a:solidFill>
              </a:rPr>
              <a:t>в соответствии с технической документацией </a:t>
            </a:r>
            <a:r>
              <a:rPr lang="ru-RU" sz="1400" dirty="0">
                <a:solidFill>
                  <a:schemeClr val="bg1"/>
                </a:solidFill>
              </a:rPr>
              <a:t>на указанные машины и оборудование;</a:t>
            </a:r>
          </a:p>
          <a:p>
            <a:pPr algn="just"/>
            <a:r>
              <a:rPr lang="ru-RU" sz="1400" dirty="0">
                <a:solidFill>
                  <a:schemeClr val="bg1"/>
                </a:solidFill>
              </a:rPr>
              <a:t>в) закупок товаров, необходимых </a:t>
            </a:r>
            <a:r>
              <a:rPr lang="ru-RU" sz="1400" b="1" dirty="0">
                <a:solidFill>
                  <a:schemeClr val="bg1"/>
                </a:solidFill>
              </a:rPr>
              <a:t>для исполнения государственного или муниципального контракта;</a:t>
            </a:r>
          </a:p>
          <a:p>
            <a:pPr algn="just"/>
            <a:r>
              <a:rPr lang="ru-RU" sz="1400" dirty="0">
                <a:solidFill>
                  <a:schemeClr val="bg1"/>
                </a:solidFill>
              </a:rPr>
              <a:t>г) закупок с указанием конкретных товарных знаков, знаков обслуживания, патентов, полезных моделей, промышленных образцов, места происхождения товара, изготовителя товара, если это </a:t>
            </a:r>
            <a:r>
              <a:rPr lang="ru-RU" sz="1400" b="1" dirty="0">
                <a:solidFill>
                  <a:schemeClr val="bg1"/>
                </a:solidFill>
              </a:rPr>
              <a:t>предусмотрено условиями международных договоров Российской Федерации </a:t>
            </a:r>
            <a:r>
              <a:rPr lang="ru-RU" sz="1400" dirty="0">
                <a:solidFill>
                  <a:schemeClr val="bg1"/>
                </a:solidFill>
              </a:rPr>
              <a:t>или условиями договоров юридических лиц, указанных в части 2 статьи 1 настоящего Федерального закона, в целях исполнения этими юридическими лицами обязательств по заключенным договорам с юридическими лицами, в том числе иностранными юридическими лицами.</a:t>
            </a:r>
          </a:p>
        </p:txBody>
      </p:sp>
    </p:spTree>
    <p:extLst>
      <p:ext uri="{BB962C8B-B14F-4D97-AF65-F5344CB8AC3E}">
        <p14:creationId xmlns:p14="http://schemas.microsoft.com/office/powerpoint/2010/main" val="1827883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20688"/>
            <a:ext cx="8382000" cy="443198"/>
          </a:xfrm>
        </p:spPr>
        <p:txBody>
          <a:bodyPr>
            <a:normAutofit fontScale="90000"/>
          </a:bodyPr>
          <a:lstStyle/>
          <a:p>
            <a:pPr algn="ctr"/>
            <a:r>
              <a:rPr lang="ru-RU" sz="3200" dirty="0" smtClean="0"/>
              <a:t>Конкурс</a:t>
            </a:r>
            <a:endParaRPr lang="ru-RU" sz="3200" dirty="0"/>
          </a:p>
        </p:txBody>
      </p:sp>
      <p:sp>
        <p:nvSpPr>
          <p:cNvPr id="3" name="Текст 2"/>
          <p:cNvSpPr>
            <a:spLocks noGrp="1"/>
          </p:cNvSpPr>
          <p:nvPr>
            <p:ph type="body" sz="quarter" idx="10"/>
          </p:nvPr>
        </p:nvSpPr>
        <p:spPr>
          <a:xfrm>
            <a:off x="395536" y="1340768"/>
            <a:ext cx="8367464" cy="4392488"/>
          </a:xfrm>
        </p:spPr>
        <p:txBody>
          <a:bodyPr/>
          <a:lstStyle/>
          <a:p>
            <a:r>
              <a:rPr lang="ru-RU" sz="2000" b="1" dirty="0">
                <a:solidFill>
                  <a:schemeClr val="bg1"/>
                </a:solidFill>
              </a:rPr>
              <a:t>Под конкурсом</a:t>
            </a:r>
            <a:r>
              <a:rPr lang="ru-RU" sz="2000" dirty="0">
                <a:solidFill>
                  <a:schemeClr val="bg1"/>
                </a:solidFill>
              </a:rPr>
              <a:t> </a:t>
            </a:r>
            <a:r>
              <a:rPr lang="ru-RU" sz="2000" dirty="0" smtClean="0">
                <a:solidFill>
                  <a:schemeClr val="bg1"/>
                </a:solidFill>
              </a:rPr>
              <a:t>понимается </a:t>
            </a:r>
            <a:r>
              <a:rPr lang="ru-RU" sz="2000" u="sng" dirty="0">
                <a:solidFill>
                  <a:schemeClr val="bg1"/>
                </a:solidFill>
              </a:rPr>
              <a:t>форма торгов</a:t>
            </a:r>
            <a:r>
              <a:rPr lang="ru-RU" sz="2000" dirty="0">
                <a:solidFill>
                  <a:schemeClr val="bg1"/>
                </a:solidFill>
              </a:rPr>
              <a:t>, при которой </a:t>
            </a:r>
            <a:r>
              <a:rPr lang="ru-RU" sz="2000" u="sng" dirty="0">
                <a:solidFill>
                  <a:schemeClr val="bg1"/>
                </a:solidFill>
              </a:rPr>
              <a:t>победителем</a:t>
            </a:r>
            <a:r>
              <a:rPr lang="ru-RU" sz="2000" dirty="0">
                <a:solidFill>
                  <a:schemeClr val="bg1"/>
                </a:solidFill>
              </a:rPr>
              <a:t> конкурса </a:t>
            </a:r>
            <a:r>
              <a:rPr lang="ru-RU" sz="2000" u="sng" dirty="0">
                <a:solidFill>
                  <a:schemeClr val="bg1"/>
                </a:solidFill>
              </a:rPr>
              <a:t>признается участник </a:t>
            </a:r>
            <a:r>
              <a:rPr lang="ru-RU" sz="2000" dirty="0">
                <a:solidFill>
                  <a:schemeClr val="bg1"/>
                </a:solidFill>
              </a:rPr>
              <a:t>конкурентной закупки, </a:t>
            </a:r>
            <a:r>
              <a:rPr lang="ru-RU" sz="2000" u="sng" dirty="0">
                <a:solidFill>
                  <a:schemeClr val="bg1"/>
                </a:solidFill>
              </a:rPr>
              <a:t>заявка</a:t>
            </a:r>
            <a:r>
              <a:rPr lang="ru-RU" sz="2000" dirty="0">
                <a:solidFill>
                  <a:schemeClr val="bg1"/>
                </a:solidFill>
              </a:rPr>
              <a:t> на участие в конкурентной закупке, окончательное предложение </a:t>
            </a:r>
            <a:r>
              <a:rPr lang="ru-RU" sz="2000" u="sng" dirty="0">
                <a:solidFill>
                  <a:schemeClr val="bg1"/>
                </a:solidFill>
              </a:rPr>
              <a:t>которого соответствует требованиям</a:t>
            </a:r>
            <a:r>
              <a:rPr lang="ru-RU" sz="2000" dirty="0">
                <a:solidFill>
                  <a:schemeClr val="bg1"/>
                </a:solidFill>
              </a:rPr>
              <a:t>, </a:t>
            </a:r>
            <a:r>
              <a:rPr lang="ru-RU" sz="2000" u="sng" dirty="0">
                <a:solidFill>
                  <a:schemeClr val="bg1"/>
                </a:solidFill>
              </a:rPr>
              <a:t>установленным документацией </a:t>
            </a:r>
            <a:r>
              <a:rPr lang="ru-RU" sz="2000" dirty="0">
                <a:solidFill>
                  <a:schemeClr val="bg1"/>
                </a:solidFill>
              </a:rPr>
              <a:t>о конкурентной закупке, </a:t>
            </a:r>
            <a:r>
              <a:rPr lang="ru-RU" sz="2000" u="sng" dirty="0">
                <a:solidFill>
                  <a:schemeClr val="bg1"/>
                </a:solidFill>
              </a:rPr>
              <a:t>и заявка</a:t>
            </a:r>
            <a:r>
              <a:rPr lang="ru-RU" sz="2000" dirty="0">
                <a:solidFill>
                  <a:schemeClr val="bg1"/>
                </a:solidFill>
              </a:rPr>
              <a:t>, окончательное предложение которого по результатам сопоставления заявок, окончательных предложений на основании указанных в документации о такой закупке критериев оценки </a:t>
            </a:r>
            <a:r>
              <a:rPr lang="ru-RU" sz="2000" u="sng" dirty="0">
                <a:solidFill>
                  <a:schemeClr val="bg1"/>
                </a:solidFill>
              </a:rPr>
              <a:t>содержит лучшие условия исполнения договора</a:t>
            </a:r>
            <a:r>
              <a:rPr lang="ru-RU" sz="2000" dirty="0">
                <a:solidFill>
                  <a:schemeClr val="bg1"/>
                </a:solidFill>
              </a:rPr>
              <a:t>.</a:t>
            </a:r>
          </a:p>
          <a:p>
            <a:r>
              <a:rPr lang="ru-RU" sz="2000" u="sng" dirty="0" smtClean="0">
                <a:solidFill>
                  <a:schemeClr val="bg1"/>
                </a:solidFill>
              </a:rPr>
              <a:t>Заказчик </a:t>
            </a:r>
            <a:r>
              <a:rPr lang="ru-RU" sz="2000" u="sng" dirty="0">
                <a:solidFill>
                  <a:schemeClr val="bg1"/>
                </a:solidFill>
              </a:rPr>
              <a:t>размещает </a:t>
            </a:r>
            <a:r>
              <a:rPr lang="ru-RU" sz="2000" dirty="0">
                <a:solidFill>
                  <a:schemeClr val="bg1"/>
                </a:solidFill>
              </a:rPr>
              <a:t>в единой информационной системе </a:t>
            </a:r>
            <a:r>
              <a:rPr lang="ru-RU" sz="2000" u="sng" dirty="0">
                <a:solidFill>
                  <a:schemeClr val="bg1"/>
                </a:solidFill>
              </a:rPr>
              <a:t>извещение о проведении конкурса и документацию </a:t>
            </a:r>
            <a:r>
              <a:rPr lang="ru-RU" sz="2000" dirty="0">
                <a:solidFill>
                  <a:schemeClr val="bg1"/>
                </a:solidFill>
              </a:rPr>
              <a:t>о закупке не менее чем </a:t>
            </a:r>
            <a:r>
              <a:rPr lang="ru-RU" sz="2000" b="1" u="sng" dirty="0">
                <a:solidFill>
                  <a:schemeClr val="bg1"/>
                </a:solidFill>
              </a:rPr>
              <a:t>за пятнадцать дней </a:t>
            </a:r>
            <a:r>
              <a:rPr lang="ru-RU" sz="2000" u="sng" dirty="0">
                <a:solidFill>
                  <a:schemeClr val="bg1"/>
                </a:solidFill>
              </a:rPr>
              <a:t>до даты окончания срока подачи заяво</a:t>
            </a:r>
            <a:r>
              <a:rPr lang="ru-RU" sz="2000" dirty="0">
                <a:solidFill>
                  <a:schemeClr val="bg1"/>
                </a:solidFill>
              </a:rPr>
              <a:t>к на участие в </a:t>
            </a:r>
            <a:r>
              <a:rPr lang="ru-RU" sz="2000" dirty="0" smtClean="0">
                <a:solidFill>
                  <a:schemeClr val="bg1"/>
                </a:solidFill>
              </a:rPr>
              <a:t>конкурсе</a:t>
            </a:r>
          </a:p>
          <a:p>
            <a:pPr marL="0" indent="0">
              <a:buNone/>
            </a:pPr>
            <a:endParaRPr lang="ru-RU" sz="2000" dirty="0">
              <a:solidFill>
                <a:schemeClr val="bg1"/>
              </a:solidFill>
            </a:endParaRPr>
          </a:p>
        </p:txBody>
      </p:sp>
    </p:spTree>
    <p:extLst>
      <p:ext uri="{BB962C8B-B14F-4D97-AF65-F5344CB8AC3E}">
        <p14:creationId xmlns:p14="http://schemas.microsoft.com/office/powerpoint/2010/main" val="2352056397"/>
      </p:ext>
    </p:extLst>
  </p:cSld>
  <p:clrMapOvr>
    <a:masterClrMapping/>
  </p:clrMapOvr>
  <p:transition>
    <p:fade/>
  </p:transition>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1_Blue Rays Segoe Templat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Белый текст и шрифт Courier для слайдов с кодом">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E64B3FB-D41B-43EA-9BB3-E80B28B33B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1_Blue Rays Segoe Template</Template>
  <TotalTime>1190</TotalTime>
  <Words>6418</Words>
  <Application>Microsoft Office PowerPoint</Application>
  <PresentationFormat>Экран (4:3)</PresentationFormat>
  <Paragraphs>304</Paragraphs>
  <Slides>49</Slides>
  <Notes>1</Notes>
  <HiddenSlides>0</HiddenSlides>
  <MMClips>0</MMClips>
  <ScaleCrop>false</ScaleCrop>
  <HeadingPairs>
    <vt:vector size="4" baseType="variant">
      <vt:variant>
        <vt:lpstr>Тема</vt:lpstr>
      </vt:variant>
      <vt:variant>
        <vt:i4>3</vt:i4>
      </vt:variant>
      <vt:variant>
        <vt:lpstr>Заголовки слайдов</vt:lpstr>
      </vt:variant>
      <vt:variant>
        <vt:i4>49</vt:i4>
      </vt:variant>
    </vt:vector>
  </HeadingPairs>
  <TitlesOfParts>
    <vt:vector size="52" baseType="lpstr">
      <vt:lpstr>1_Blue Rays Segoe Template</vt:lpstr>
      <vt:lpstr>Белый текст и шрифт Courier для слайдов с кодом</vt:lpstr>
      <vt:lpstr>Литейная</vt:lpstr>
      <vt:lpstr>Осуществление закупок по закону № 223-ФЗ</vt:lpstr>
      <vt:lpstr>Цели регулирования Закона</vt:lpstr>
      <vt:lpstr>Основные требования 223-ФЗ</vt:lpstr>
      <vt:lpstr>Правовая основа закупки товаров, работ, услуг</vt:lpstr>
      <vt:lpstr>4 основных этапа осуществления закупок</vt:lpstr>
      <vt:lpstr>Способы осуществления закупок по 223-ФЗ</vt:lpstr>
      <vt:lpstr>Презентация PowerPoint</vt:lpstr>
      <vt:lpstr>Презентация PowerPoint</vt:lpstr>
      <vt:lpstr>Конкурс</vt:lpstr>
      <vt:lpstr>Аукцион</vt:lpstr>
      <vt:lpstr>Запрос котировок</vt:lpstr>
      <vt:lpstr>Запрос предложений</vt:lpstr>
      <vt:lpstr>Презентация PowerPoint</vt:lpstr>
      <vt:lpstr>Презентация PowerPoint</vt:lpstr>
      <vt:lpstr>Презентация PowerPoint</vt:lpstr>
      <vt:lpstr>Презентация PowerPoint</vt:lpstr>
      <vt:lpstr>ПОРЯДОК ОЦЕНКИ ЗАЯВОК ПРИ ПРОВЕДЕНИИ ЗАКУПОК</vt:lpstr>
      <vt:lpstr>Презентация PowerPoint</vt:lpstr>
      <vt:lpstr>5. Порядок оценки и сопоставления заявок на участие в закупке  (из стандарта осуществления закупочной деятельности)</vt:lpstr>
      <vt:lpstr>Презентация PowerPoint</vt:lpstr>
      <vt:lpstr>Критерии оценки : (пример)</vt:lpstr>
      <vt:lpstr>ПОРЯДОК ЗАКЛЮЧЕНИЯ И ИСПОЛНЕНИЯ ДОГОВОРОВ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Гражданский кодекс Российской Федерации  от 30.11.1994 г. № 51-ФЗ</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Ведомственный контроль закупочной деятельности</vt:lpstr>
      <vt:lpstr>Презентация PowerPoint</vt:lpstr>
      <vt:lpstr>Презентация PowerPoint</vt:lpstr>
      <vt:lpstr>Презентация PowerPoint</vt:lpstr>
      <vt:lpstr>ОБЗОР СУДЕБНОЙ ПРАКТИКИ ПО ВОПРОСАМ, СВЯЗАННЫМ С ПРИМЕНЕНИЕМ ФЕДЕРАЛЬНОГО ЗАКОНА ОТ 18.07.2011 N 223-ФЗ "О ЗАКУПКАХ ТОВАРОВ, РАБОТ, УСЛУГ ОТДЕЛЬНЫМИ ВИДАМИ ЮРИДИЧЕСКИХ ЛИЦ"</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Заголовок презентации</dc:title>
  <dc:creator>user</dc:creator>
  <cp:lastModifiedBy>user</cp:lastModifiedBy>
  <cp:revision>70</cp:revision>
  <cp:lastPrinted>2019-06-25T06:06:03Z</cp:lastPrinted>
  <dcterms:created xsi:type="dcterms:W3CDTF">2016-01-26T09:20:13Z</dcterms:created>
  <dcterms:modified xsi:type="dcterms:W3CDTF">2019-06-25T06:07:54Z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TC102867099990</vt:lpwstr>
  </property>
</Properties>
</file>