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  <p:sldMasterId id="2147483694" r:id="rId3"/>
  </p:sldMasterIdLst>
  <p:notesMasterIdLst>
    <p:notesMasterId r:id="rId38"/>
  </p:notesMasterIdLst>
  <p:sldIdLst>
    <p:sldId id="256" r:id="rId4"/>
    <p:sldId id="1051" r:id="rId5"/>
    <p:sldId id="1052" r:id="rId6"/>
    <p:sldId id="1053" r:id="rId7"/>
    <p:sldId id="529" r:id="rId8"/>
    <p:sldId id="503" r:id="rId9"/>
    <p:sldId id="504" r:id="rId10"/>
    <p:sldId id="505" r:id="rId11"/>
    <p:sldId id="466" r:id="rId12"/>
    <p:sldId id="467" r:id="rId13"/>
    <p:sldId id="468" r:id="rId14"/>
    <p:sldId id="506" r:id="rId15"/>
    <p:sldId id="469" r:id="rId16"/>
    <p:sldId id="507" r:id="rId17"/>
    <p:sldId id="532" r:id="rId18"/>
    <p:sldId id="514" r:id="rId19"/>
    <p:sldId id="541" r:id="rId20"/>
    <p:sldId id="516" r:id="rId21"/>
    <p:sldId id="517" r:id="rId22"/>
    <p:sldId id="520" r:id="rId23"/>
    <p:sldId id="522" r:id="rId24"/>
    <p:sldId id="527" r:id="rId25"/>
    <p:sldId id="494" r:id="rId26"/>
    <p:sldId id="495" r:id="rId27"/>
    <p:sldId id="496" r:id="rId28"/>
    <p:sldId id="497" r:id="rId29"/>
    <p:sldId id="498" r:id="rId30"/>
    <p:sldId id="499" r:id="rId31"/>
    <p:sldId id="500" r:id="rId32"/>
    <p:sldId id="501" r:id="rId33"/>
    <p:sldId id="542" r:id="rId34"/>
    <p:sldId id="1133" r:id="rId35"/>
    <p:sldId id="1134" r:id="rId36"/>
    <p:sldId id="445" r:id="rId37"/>
  </p:sldIdLst>
  <p:sldSz cx="9144000" cy="5232400"/>
  <p:notesSz cx="9144000" cy="5232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896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Рябова Мария" initials="РМ" lastIdx="4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5794"/>
    <a:srgbClr val="4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91" autoAdjust="0"/>
    <p:restoredTop sz="94660" autoAdjust="0"/>
  </p:normalViewPr>
  <p:slideViewPr>
    <p:cSldViewPr>
      <p:cViewPr>
        <p:scale>
          <a:sx n="100" d="100"/>
          <a:sy n="100" d="100"/>
        </p:scale>
        <p:origin x="-570" y="-6"/>
      </p:cViewPr>
      <p:guideLst>
        <p:guide orient="horz" pos="2896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61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619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2DCCE1-A6BC-4AAA-B1CB-7C36F7B8D736}" type="datetimeFigureOut">
              <a:rPr lang="ru-RU" smtClean="0"/>
              <a:pPr/>
              <a:t>19.03.2019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2486025"/>
            <a:ext cx="7315200" cy="23542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4970463"/>
            <a:ext cx="3962400" cy="260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4970463"/>
            <a:ext cx="3962400" cy="2603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EE23D-9525-4A6F-8B55-D2BA3C27875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32738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392113"/>
            <a:ext cx="3429000" cy="1962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914401" y="2485390"/>
            <a:ext cx="7315200" cy="235458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850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Образ слайда 1">
            <a:extLst>
              <a:ext uri="{FF2B5EF4-FFF2-40B4-BE49-F238E27FC236}">
                <a16:creationId xmlns="" xmlns:a16="http://schemas.microsoft.com/office/drawing/2014/main" id="{B0AAF9CF-C68F-4D73-B670-5BFC4A9A8F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392113"/>
            <a:ext cx="3429000" cy="1962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5" name="Заметки 2">
            <a:extLst>
              <a:ext uri="{FF2B5EF4-FFF2-40B4-BE49-F238E27FC236}">
                <a16:creationId xmlns="" xmlns:a16="http://schemas.microsoft.com/office/drawing/2014/main" id="{49EB8097-48C3-4DD4-A349-20AD8EA267F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847256F9-E6B0-4AF8-AC52-B48295C2A0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E79138-9F79-48D4-A750-03B5ECB94748}" type="slidenum">
              <a:rPr lang="ru-RU" altLang="ru-RU">
                <a:solidFill>
                  <a:srgbClr val="000000"/>
                </a:solidFill>
              </a:rPr>
              <a:pPr eaLnBrk="1" hangingPunct="1"/>
              <a:t>32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Образ слайда 1">
            <a:extLst>
              <a:ext uri="{FF2B5EF4-FFF2-40B4-BE49-F238E27FC236}">
                <a16:creationId xmlns="" xmlns:a16="http://schemas.microsoft.com/office/drawing/2014/main" id="{378F8F8C-BB26-460A-A12B-32D66ABE7D6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857500" y="392113"/>
            <a:ext cx="3429000" cy="19621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7939" name="Заметки 2">
            <a:extLst>
              <a:ext uri="{FF2B5EF4-FFF2-40B4-BE49-F238E27FC236}">
                <a16:creationId xmlns="" xmlns:a16="http://schemas.microsoft.com/office/drawing/2014/main" id="{E59C7995-FD30-467C-BBBB-BE3EF345B2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AA19003A-FDC4-4230-8B6C-F0BD4B8547F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CBEE5FC-653F-45D4-A606-DFD69F7F5A3D}" type="slidenum">
              <a:rPr lang="ru-RU" altLang="ru-RU">
                <a:solidFill>
                  <a:srgbClr val="000000"/>
                </a:solidFill>
              </a:rPr>
              <a:pPr eaLnBrk="1" hangingPunct="1"/>
              <a:t>33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172687" y="1036195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892608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833792" y="1078828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714619" y="882860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712822" y="1055020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3516860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3689014" y="1136778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601474" y="1258609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3770772" y="1199794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8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2" y="2930144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515428"/>
            <a:ext cx="1257472" cy="17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3180175" y="3395209"/>
            <a:ext cx="512840" cy="448310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413254" y="3631412"/>
            <a:ext cx="274366" cy="137306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5884994" y="3612889"/>
            <a:ext cx="343877" cy="14008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246317" y="3398482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6029215" y="3398675"/>
            <a:ext cx="251206" cy="192786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5536948" y="3395188"/>
            <a:ext cx="450466" cy="361086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6431226" y="3398377"/>
            <a:ext cx="545553" cy="354698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7079474" y="3507009"/>
            <a:ext cx="871959" cy="26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6" name="bk object 26"/>
          <p:cNvSpPr/>
          <p:nvPr/>
        </p:nvSpPr>
        <p:spPr>
          <a:xfrm>
            <a:off x="7039133" y="3507909"/>
            <a:ext cx="12" cy="252120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7" name="bk object 27"/>
          <p:cNvSpPr/>
          <p:nvPr/>
        </p:nvSpPr>
        <p:spPr>
          <a:xfrm>
            <a:off x="5726441" y="4163680"/>
            <a:ext cx="63936" cy="88912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8" name="bk object 28"/>
          <p:cNvSpPr/>
          <p:nvPr/>
        </p:nvSpPr>
        <p:spPr>
          <a:xfrm>
            <a:off x="5795691" y="4163680"/>
            <a:ext cx="91300" cy="88912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" name="bk object 29"/>
          <p:cNvSpPr/>
          <p:nvPr/>
        </p:nvSpPr>
        <p:spPr>
          <a:xfrm>
            <a:off x="5897822" y="4163680"/>
            <a:ext cx="72123" cy="88912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0" name="bk object 30"/>
          <p:cNvSpPr/>
          <p:nvPr/>
        </p:nvSpPr>
        <p:spPr>
          <a:xfrm>
            <a:off x="5987746" y="4163680"/>
            <a:ext cx="74295" cy="88912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1" name="bk object 31"/>
          <p:cNvSpPr/>
          <p:nvPr/>
        </p:nvSpPr>
        <p:spPr>
          <a:xfrm>
            <a:off x="5726438" y="4305736"/>
            <a:ext cx="60288" cy="88912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2" name="bk object 32"/>
          <p:cNvSpPr/>
          <p:nvPr/>
        </p:nvSpPr>
        <p:spPr>
          <a:xfrm>
            <a:off x="5782986" y="4305748"/>
            <a:ext cx="91312" cy="88912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3" name="bk object 33"/>
          <p:cNvSpPr/>
          <p:nvPr/>
        </p:nvSpPr>
        <p:spPr>
          <a:xfrm>
            <a:off x="5878114" y="4304717"/>
            <a:ext cx="60805" cy="90567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4" name="bk object 34"/>
          <p:cNvSpPr/>
          <p:nvPr/>
        </p:nvSpPr>
        <p:spPr>
          <a:xfrm>
            <a:off x="5953060" y="4305745"/>
            <a:ext cx="62772" cy="88912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5" name="bk object 35"/>
          <p:cNvSpPr/>
          <p:nvPr/>
        </p:nvSpPr>
        <p:spPr>
          <a:xfrm>
            <a:off x="6030934" y="4305741"/>
            <a:ext cx="77076" cy="88912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6" name="bk object 36"/>
          <p:cNvSpPr/>
          <p:nvPr/>
        </p:nvSpPr>
        <p:spPr>
          <a:xfrm>
            <a:off x="6153519" y="4321476"/>
            <a:ext cx="0" cy="73177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7" name="bk object 37"/>
          <p:cNvSpPr/>
          <p:nvPr/>
        </p:nvSpPr>
        <p:spPr>
          <a:xfrm>
            <a:off x="6118835" y="431360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8" name="bk object 38"/>
          <p:cNvSpPr/>
          <p:nvPr/>
        </p:nvSpPr>
        <p:spPr>
          <a:xfrm>
            <a:off x="6198999" y="4305741"/>
            <a:ext cx="77088" cy="88912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39" name="bk object 39"/>
          <p:cNvSpPr/>
          <p:nvPr/>
        </p:nvSpPr>
        <p:spPr>
          <a:xfrm>
            <a:off x="6289438" y="4305734"/>
            <a:ext cx="67690" cy="88925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0" name="bk object 40"/>
          <p:cNvSpPr/>
          <p:nvPr/>
        </p:nvSpPr>
        <p:spPr>
          <a:xfrm>
            <a:off x="5020701" y="4440763"/>
            <a:ext cx="84257" cy="34213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1" name="bk object 41"/>
          <p:cNvSpPr/>
          <p:nvPr/>
        </p:nvSpPr>
        <p:spPr>
          <a:xfrm>
            <a:off x="5341470" y="4439852"/>
            <a:ext cx="77294" cy="34963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2" name="bk object 42"/>
          <p:cNvSpPr/>
          <p:nvPr/>
        </p:nvSpPr>
        <p:spPr>
          <a:xfrm>
            <a:off x="5020706" y="4385589"/>
            <a:ext cx="78917" cy="3352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3" name="bk object 43"/>
          <p:cNvSpPr/>
          <p:nvPr/>
        </p:nvSpPr>
        <p:spPr>
          <a:xfrm>
            <a:off x="4900736" y="4163876"/>
            <a:ext cx="736942" cy="426224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4" name="bk object 44"/>
          <p:cNvSpPr/>
          <p:nvPr/>
        </p:nvSpPr>
        <p:spPr>
          <a:xfrm>
            <a:off x="3202923" y="756110"/>
            <a:ext cx="262829" cy="414682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5" name="bk object 45"/>
          <p:cNvSpPr/>
          <p:nvPr/>
        </p:nvSpPr>
        <p:spPr>
          <a:xfrm>
            <a:off x="3244951" y="756399"/>
            <a:ext cx="141757" cy="237139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6" name="bk object 46"/>
          <p:cNvSpPr/>
          <p:nvPr/>
        </p:nvSpPr>
        <p:spPr>
          <a:xfrm>
            <a:off x="3601027" y="879205"/>
            <a:ext cx="1434807" cy="168423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7" name="bk object 47"/>
          <p:cNvSpPr/>
          <p:nvPr/>
        </p:nvSpPr>
        <p:spPr>
          <a:xfrm>
            <a:off x="6812803" y="2334891"/>
            <a:ext cx="591794" cy="71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596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625437"/>
            <a:ext cx="7772400" cy="112157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65028"/>
            <a:ext cx="6400800" cy="1337169"/>
          </a:xfrm>
        </p:spPr>
        <p:txBody>
          <a:bodyPr/>
          <a:lstStyle>
            <a:lvl1pPr marL="0" indent="0" algn="ctr">
              <a:buNone/>
              <a:defRPr/>
            </a:lvl1pPr>
            <a:lvl2pPr marL="457155" indent="0" algn="ctr">
              <a:buNone/>
              <a:defRPr/>
            </a:lvl2pPr>
            <a:lvl3pPr marL="914311" indent="0" algn="ctr">
              <a:buNone/>
              <a:defRPr/>
            </a:lvl3pPr>
            <a:lvl4pPr marL="1371466" indent="0" algn="ctr">
              <a:buNone/>
              <a:defRPr/>
            </a:lvl4pPr>
            <a:lvl5pPr marL="1828621" indent="0" algn="ctr">
              <a:buNone/>
              <a:defRPr/>
            </a:lvl5pPr>
            <a:lvl6pPr marL="2285778" indent="0" algn="ctr">
              <a:buNone/>
              <a:defRPr/>
            </a:lvl6pPr>
            <a:lvl7pPr marL="2742933" indent="0" algn="ctr">
              <a:buNone/>
              <a:defRPr/>
            </a:lvl7pPr>
            <a:lvl8pPr marL="3200088" indent="0" algn="ctr">
              <a:buNone/>
              <a:defRPr/>
            </a:lvl8pPr>
            <a:lvl9pPr marL="3657244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5BFAFD-BD83-49A4-8EB6-3F38ACFA3A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963177"/>
      </p:ext>
    </p:extLst>
  </p:cSld>
  <p:clrMapOvr>
    <a:masterClrMapping/>
  </p:clrMapOvr>
  <p:transition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9DB56-7C58-4C1A-9A12-996726F6EB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905202"/>
      </p:ext>
    </p:extLst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62303"/>
            <a:ext cx="7772400" cy="103921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217716"/>
            <a:ext cx="7772400" cy="11445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800"/>
            </a:lvl2pPr>
            <a:lvl3pPr marL="914311" indent="0">
              <a:buNone/>
              <a:defRPr sz="1600"/>
            </a:lvl3pPr>
            <a:lvl4pPr marL="1371466" indent="0">
              <a:buNone/>
              <a:defRPr sz="1400"/>
            </a:lvl4pPr>
            <a:lvl5pPr marL="1828621" indent="0">
              <a:buNone/>
              <a:defRPr sz="1400"/>
            </a:lvl5pPr>
            <a:lvl6pPr marL="2285778" indent="0">
              <a:buNone/>
              <a:defRPr sz="1400"/>
            </a:lvl6pPr>
            <a:lvl7pPr marL="2742933" indent="0">
              <a:buNone/>
              <a:defRPr sz="1400"/>
            </a:lvl7pPr>
            <a:lvl8pPr marL="3200088" indent="0">
              <a:buNone/>
              <a:defRPr sz="1400"/>
            </a:lvl8pPr>
            <a:lvl9pPr marL="3657244" indent="0">
              <a:buNone/>
              <a:defRPr sz="14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AFDB13-C7B3-49CF-AFE5-781AEDC140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731575"/>
      </p:ext>
    </p:extLst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20894"/>
            <a:ext cx="4038600" cy="34531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0894"/>
            <a:ext cx="4038600" cy="345314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D3A76-0E6C-47E6-88CC-98A2D9C148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603083"/>
      </p:ext>
    </p:extLst>
  </p:cSld>
  <p:clrMapOvr>
    <a:masterClrMapping/>
  </p:clrMapOvr>
  <p:transition>
    <p:fade thruBlk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71235"/>
            <a:ext cx="4040188" cy="488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1" indent="0">
              <a:buNone/>
              <a:defRPr sz="1600" b="1"/>
            </a:lvl5pPr>
            <a:lvl6pPr marL="2285778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59350"/>
            <a:ext cx="4040188" cy="3014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1" y="1171235"/>
            <a:ext cx="4041775" cy="48811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11" indent="0">
              <a:buNone/>
              <a:defRPr sz="1800" b="1"/>
            </a:lvl3pPr>
            <a:lvl4pPr marL="1371466" indent="0">
              <a:buNone/>
              <a:defRPr sz="1600" b="1"/>
            </a:lvl4pPr>
            <a:lvl5pPr marL="1828621" indent="0">
              <a:buNone/>
              <a:defRPr sz="1600" b="1"/>
            </a:lvl5pPr>
            <a:lvl6pPr marL="2285778" indent="0">
              <a:buNone/>
              <a:defRPr sz="1600" b="1"/>
            </a:lvl6pPr>
            <a:lvl7pPr marL="2742933" indent="0">
              <a:buNone/>
              <a:defRPr sz="1600" b="1"/>
            </a:lvl7pPr>
            <a:lvl8pPr marL="3200088" indent="0">
              <a:buNone/>
              <a:defRPr sz="1600" b="1"/>
            </a:lvl8pPr>
            <a:lvl9pPr marL="365724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1" y="1659350"/>
            <a:ext cx="4041775" cy="301468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B3064E-C974-4E66-AA45-6E6A64E82E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67208"/>
      </p:ext>
    </p:extLst>
  </p:cSld>
  <p:clrMapOvr>
    <a:masterClrMapping/>
  </p:clrMapOvr>
  <p:transition>
    <p:fade thruBlk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7D4D56-D2B7-4D39-9FF5-6027B77BF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109471"/>
      </p:ext>
    </p:extLst>
  </p:cSld>
  <p:clrMapOvr>
    <a:masterClrMapping/>
  </p:clrMapOvr>
  <p:transition>
    <p:fade thruBlk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6866E-7069-4025-9A53-C61662F15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749120"/>
      </p:ext>
    </p:extLst>
  </p:cSld>
  <p:clrMapOvr>
    <a:masterClrMapping/>
  </p:clrMapOvr>
  <p:transition>
    <p:fade thruBlk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8327"/>
            <a:ext cx="3008313" cy="88660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08330"/>
            <a:ext cx="5111750" cy="446570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94931"/>
            <a:ext cx="3008313" cy="3579107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1" indent="0">
              <a:buNone/>
              <a:defRPr sz="1000"/>
            </a:lvl3pPr>
            <a:lvl4pPr marL="1371466" indent="0">
              <a:buNone/>
              <a:defRPr sz="900"/>
            </a:lvl4pPr>
            <a:lvl5pPr marL="1828621" indent="0">
              <a:buNone/>
              <a:defRPr sz="900"/>
            </a:lvl5pPr>
            <a:lvl6pPr marL="2285778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2153CB-81FC-4FEF-AC42-EB267E93F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1105633"/>
      </p:ext>
    </p:extLst>
  </p:cSld>
  <p:clrMapOvr>
    <a:masterClrMapping/>
  </p:clrMapOvr>
  <p:transition>
    <p:fade thruBlk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62681"/>
            <a:ext cx="5486400" cy="43240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67524"/>
            <a:ext cx="5486400" cy="313944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11" indent="0">
              <a:buNone/>
              <a:defRPr sz="2400"/>
            </a:lvl3pPr>
            <a:lvl4pPr marL="1371466" indent="0">
              <a:buNone/>
              <a:defRPr sz="2000"/>
            </a:lvl4pPr>
            <a:lvl5pPr marL="1828621" indent="0">
              <a:buNone/>
              <a:defRPr sz="2000"/>
            </a:lvl5pPr>
            <a:lvl6pPr marL="2285778" indent="0">
              <a:buNone/>
              <a:defRPr sz="2000"/>
            </a:lvl6pPr>
            <a:lvl7pPr marL="2742933" indent="0">
              <a:buNone/>
              <a:defRPr sz="2000"/>
            </a:lvl7pPr>
            <a:lvl8pPr marL="3200088" indent="0">
              <a:buNone/>
              <a:defRPr sz="2000"/>
            </a:lvl8pPr>
            <a:lvl9pPr marL="3657244" indent="0">
              <a:buNone/>
              <a:defRPr sz="2000"/>
            </a:lvl9pPr>
          </a:lstStyle>
          <a:p>
            <a:pPr lvl="0"/>
            <a:r>
              <a:rPr lang="ru-RU" noProof="0" dirty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95081"/>
            <a:ext cx="5486400" cy="614080"/>
          </a:xfrm>
        </p:spPr>
        <p:txBody>
          <a:bodyPr/>
          <a:lstStyle>
            <a:lvl1pPr marL="0" indent="0">
              <a:buNone/>
              <a:defRPr sz="1400"/>
            </a:lvl1pPr>
            <a:lvl2pPr marL="457155" indent="0">
              <a:buNone/>
              <a:defRPr sz="1200"/>
            </a:lvl2pPr>
            <a:lvl3pPr marL="914311" indent="0">
              <a:buNone/>
              <a:defRPr sz="1000"/>
            </a:lvl3pPr>
            <a:lvl4pPr marL="1371466" indent="0">
              <a:buNone/>
              <a:defRPr sz="900"/>
            </a:lvl4pPr>
            <a:lvl5pPr marL="1828621" indent="0">
              <a:buNone/>
              <a:defRPr sz="900"/>
            </a:lvl5pPr>
            <a:lvl6pPr marL="2285778" indent="0">
              <a:buNone/>
              <a:defRPr sz="900"/>
            </a:lvl6pPr>
            <a:lvl7pPr marL="2742933" indent="0">
              <a:buNone/>
              <a:defRPr sz="900"/>
            </a:lvl7pPr>
            <a:lvl8pPr marL="3200088" indent="0">
              <a:buNone/>
              <a:defRPr sz="900"/>
            </a:lvl8pPr>
            <a:lvl9pPr marL="3657244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B582C-E200-4168-93EA-F063F0EBEE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919441"/>
      </p:ext>
    </p:extLst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F4D35-362D-4BB4-9111-6C920FDC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643571"/>
      </p:ext>
    </p:extLst>
  </p:cSld>
  <p:clrMapOvr>
    <a:masterClrMapping/>
  </p:clrMapOvr>
  <p:transition>
    <p:fade thruBlk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8B0E2-6870-4596-9066-CBF8067A86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435178"/>
      </p:ext>
    </p:extLst>
  </p:cSld>
  <p:clrMapOvr>
    <a:masterClrMapping/>
  </p:clrMapOvr>
  <p:transition>
    <p:fade thruBlk="1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9540"/>
            <a:ext cx="2057400" cy="446449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9540"/>
            <a:ext cx="6019800" cy="4464498"/>
          </a:xfrm>
        </p:spPr>
        <p:txBody>
          <a:bodyPr vert="eaVer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9259-9236-48B5-BE57-D9BDA333F3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5193210"/>
      </p:ext>
    </p:extLst>
  </p:cSld>
  <p:clrMapOvr>
    <a:masterClrMapping/>
  </p:clrMapOvr>
  <p:transition>
    <p:fade thruBlk="1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9539"/>
            <a:ext cx="8229600" cy="872067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0894"/>
            <a:ext cx="8229600" cy="3453142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2DA7C-DA06-494D-A6D3-CD6D464CC2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5734470"/>
      </p:ext>
    </p:extLst>
  </p:cSld>
  <p:clrMapOvr>
    <a:masterClrMapping/>
  </p:clrMapOvr>
  <p:transition>
    <p:fade thruBlk="1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2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4172687" y="1036197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8" name="bk object 18"/>
          <p:cNvSpPr/>
          <p:nvPr/>
        </p:nvSpPr>
        <p:spPr>
          <a:xfrm>
            <a:off x="3892604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19" name="bk object 19"/>
          <p:cNvSpPr/>
          <p:nvPr/>
        </p:nvSpPr>
        <p:spPr>
          <a:xfrm>
            <a:off x="3833788" y="1078828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0" name="bk object 20"/>
          <p:cNvSpPr/>
          <p:nvPr/>
        </p:nvSpPr>
        <p:spPr>
          <a:xfrm>
            <a:off x="3714619" y="882858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1" name="bk object 21"/>
          <p:cNvSpPr/>
          <p:nvPr/>
        </p:nvSpPr>
        <p:spPr>
          <a:xfrm>
            <a:off x="3712822" y="1055019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2" name="bk object 22"/>
          <p:cNvSpPr/>
          <p:nvPr/>
        </p:nvSpPr>
        <p:spPr>
          <a:xfrm>
            <a:off x="3516856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3" name="bk object 23"/>
          <p:cNvSpPr/>
          <p:nvPr/>
        </p:nvSpPr>
        <p:spPr>
          <a:xfrm>
            <a:off x="3689014" y="1136778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4" name="bk object 24"/>
          <p:cNvSpPr/>
          <p:nvPr/>
        </p:nvSpPr>
        <p:spPr>
          <a:xfrm>
            <a:off x="3601474" y="1258607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5" name="bk object 25"/>
          <p:cNvSpPr/>
          <p:nvPr/>
        </p:nvSpPr>
        <p:spPr>
          <a:xfrm>
            <a:off x="3770772" y="1199792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5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4" y="2930146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698"/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lang="ru-RU" sz="600" spc="-5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lang="ru-RU" sz="600" spc="-1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lang="ru-RU" sz="60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lang="ru-RU"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543582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452717"/>
            <a:ext cx="8520600" cy="58259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172394"/>
            <a:ext cx="8520600" cy="3475449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743816"/>
            <a:ext cx="548700" cy="40040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13932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rgbClr val="0060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290300" y="5032456"/>
            <a:ext cx="1969770" cy="116981"/>
          </a:xfrm>
          <a:prstGeom prst="rect">
            <a:avLst/>
          </a:prstGeom>
        </p:spPr>
        <p:txBody>
          <a:bodyPr lIns="0" tIns="0" rIns="0" bIns="0"/>
          <a:lstStyle>
            <a:lvl1pPr>
              <a:defRPr sz="600" b="0" i="0">
                <a:solidFill>
                  <a:srgbClr val="9AACB8"/>
                </a:solidFill>
                <a:latin typeface="DejaVu Sans"/>
                <a:cs typeface="DejaVu Sans"/>
              </a:defRPr>
            </a:lvl1pPr>
          </a:lstStyle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60" dirty="0"/>
              <a:t>АО </a:t>
            </a:r>
            <a:r>
              <a:rPr spc="-55" dirty="0"/>
              <a:t>«Единая </a:t>
            </a:r>
            <a:r>
              <a:rPr spc="-45" dirty="0"/>
              <a:t>электронная </a:t>
            </a:r>
            <a:r>
              <a:rPr spc="-40" dirty="0"/>
              <a:t>торговая </a:t>
            </a:r>
            <a:r>
              <a:rPr spc="-55" dirty="0"/>
              <a:t>площадка» </a:t>
            </a:r>
            <a:r>
              <a:rPr spc="-75" dirty="0"/>
              <a:t>2017</a:t>
            </a:r>
            <a:r>
              <a:rPr spc="-130" dirty="0"/>
              <a:t> </a:t>
            </a:r>
            <a:r>
              <a:rPr spc="-55" dirty="0"/>
              <a:t>год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19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1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07396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bk object 17"/>
          <p:cNvSpPr/>
          <p:nvPr userDrawn="1"/>
        </p:nvSpPr>
        <p:spPr>
          <a:xfrm>
            <a:off x="4172687" y="1036510"/>
            <a:ext cx="1461664" cy="313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 userDrawn="1"/>
        </p:nvSpPr>
        <p:spPr>
          <a:xfrm>
            <a:off x="3892609" y="1080953"/>
            <a:ext cx="206921" cy="300369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 userDrawn="1"/>
        </p:nvSpPr>
        <p:spPr>
          <a:xfrm>
            <a:off x="3833793" y="1079154"/>
            <a:ext cx="93577" cy="13281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 userDrawn="1"/>
        </p:nvSpPr>
        <p:spPr>
          <a:xfrm>
            <a:off x="3714619" y="883124"/>
            <a:ext cx="300278" cy="206984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 userDrawn="1"/>
        </p:nvSpPr>
        <p:spPr>
          <a:xfrm>
            <a:off x="3712822" y="1055337"/>
            <a:ext cx="132778" cy="9360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 userDrawn="1"/>
        </p:nvSpPr>
        <p:spPr>
          <a:xfrm>
            <a:off x="3516860" y="967774"/>
            <a:ext cx="206921" cy="300369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 userDrawn="1"/>
        </p:nvSpPr>
        <p:spPr>
          <a:xfrm>
            <a:off x="3689014" y="1137122"/>
            <a:ext cx="93577" cy="13281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 userDrawn="1"/>
        </p:nvSpPr>
        <p:spPr>
          <a:xfrm>
            <a:off x="3601474" y="1258987"/>
            <a:ext cx="300278" cy="206984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 userDrawn="1"/>
        </p:nvSpPr>
        <p:spPr>
          <a:xfrm>
            <a:off x="3770772" y="1200155"/>
            <a:ext cx="132778" cy="93605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685800" y="2111991"/>
            <a:ext cx="7772400" cy="1121574"/>
          </a:xfrm>
        </p:spPr>
        <p:txBody>
          <a:bodyPr anchor="ctr">
            <a:normAutofit/>
          </a:bodyPr>
          <a:lstStyle>
            <a:lvl1pPr algn="ctr">
              <a:defRPr sz="2200" b="0">
                <a:solidFill>
                  <a:srgbClr val="32364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023744"/>
      </p:ext>
    </p:extLst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20683"/>
            <a:ext cx="3505576" cy="33158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8" y="1120683"/>
            <a:ext cx="3468527" cy="28089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519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713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5068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350" y="31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4396" y="4212004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3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91376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772676" y="3515428"/>
            <a:ext cx="1257472" cy="1793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180175" y="3395209"/>
            <a:ext cx="512840" cy="448310"/>
          </a:xfrm>
          <a:custGeom>
            <a:avLst/>
            <a:gdLst/>
            <a:ahLst/>
            <a:cxnLst/>
            <a:rect l="l" t="t" r="r" b="b"/>
            <a:pathLst>
              <a:path w="512840" h="448310">
                <a:moveTo>
                  <a:pt x="71670" y="113030"/>
                </a:moveTo>
                <a:lnTo>
                  <a:pt x="58367" y="113030"/>
                </a:lnTo>
                <a:lnTo>
                  <a:pt x="43027" y="115570"/>
                </a:lnTo>
                <a:lnTo>
                  <a:pt x="31532" y="121920"/>
                </a:lnTo>
                <a:lnTo>
                  <a:pt x="21985" y="129540"/>
                </a:lnTo>
                <a:lnTo>
                  <a:pt x="20029" y="132080"/>
                </a:lnTo>
                <a:lnTo>
                  <a:pt x="17794" y="134620"/>
                </a:lnTo>
                <a:lnTo>
                  <a:pt x="4164" y="180340"/>
                </a:lnTo>
                <a:lnTo>
                  <a:pt x="0" y="227330"/>
                </a:lnTo>
                <a:lnTo>
                  <a:pt x="686" y="240030"/>
                </a:lnTo>
                <a:lnTo>
                  <a:pt x="10333" y="288290"/>
                </a:lnTo>
                <a:lnTo>
                  <a:pt x="24798" y="325120"/>
                </a:lnTo>
                <a:lnTo>
                  <a:pt x="45156" y="358140"/>
                </a:lnTo>
                <a:lnTo>
                  <a:pt x="70437" y="387350"/>
                </a:lnTo>
                <a:lnTo>
                  <a:pt x="100417" y="411480"/>
                </a:lnTo>
                <a:lnTo>
                  <a:pt x="145434" y="434340"/>
                </a:lnTo>
                <a:lnTo>
                  <a:pt x="195259" y="447040"/>
                </a:lnTo>
                <a:lnTo>
                  <a:pt x="207817" y="448310"/>
                </a:lnTo>
                <a:lnTo>
                  <a:pt x="245691" y="448310"/>
                </a:lnTo>
                <a:lnTo>
                  <a:pt x="258254" y="447040"/>
                </a:lnTo>
                <a:lnTo>
                  <a:pt x="270720" y="444500"/>
                </a:lnTo>
                <a:lnTo>
                  <a:pt x="283051" y="440690"/>
                </a:lnTo>
                <a:lnTo>
                  <a:pt x="293464" y="438150"/>
                </a:lnTo>
                <a:lnTo>
                  <a:pt x="341316" y="415290"/>
                </a:lnTo>
                <a:lnTo>
                  <a:pt x="381793" y="384810"/>
                </a:lnTo>
                <a:lnTo>
                  <a:pt x="309881" y="384810"/>
                </a:lnTo>
                <a:lnTo>
                  <a:pt x="297559" y="383540"/>
                </a:lnTo>
                <a:lnTo>
                  <a:pt x="285174" y="383540"/>
                </a:lnTo>
                <a:lnTo>
                  <a:pt x="247626" y="375920"/>
                </a:lnTo>
                <a:lnTo>
                  <a:pt x="222256" y="368300"/>
                </a:lnTo>
                <a:lnTo>
                  <a:pt x="211141" y="364490"/>
                </a:lnTo>
                <a:lnTo>
                  <a:pt x="200146" y="359410"/>
                </a:lnTo>
                <a:lnTo>
                  <a:pt x="189240" y="353060"/>
                </a:lnTo>
                <a:lnTo>
                  <a:pt x="178390" y="347980"/>
                </a:lnTo>
                <a:lnTo>
                  <a:pt x="145855" y="325120"/>
                </a:lnTo>
                <a:lnTo>
                  <a:pt x="117832" y="298450"/>
                </a:lnTo>
                <a:lnTo>
                  <a:pt x="88761" y="257810"/>
                </a:lnTo>
                <a:lnTo>
                  <a:pt x="72067" y="219710"/>
                </a:lnTo>
                <a:lnTo>
                  <a:pt x="66635" y="180340"/>
                </a:lnTo>
                <a:lnTo>
                  <a:pt x="68397" y="167640"/>
                </a:lnTo>
                <a:lnTo>
                  <a:pt x="71945" y="156210"/>
                </a:lnTo>
                <a:lnTo>
                  <a:pt x="77148" y="143510"/>
                </a:lnTo>
                <a:lnTo>
                  <a:pt x="83872" y="133350"/>
                </a:lnTo>
                <a:lnTo>
                  <a:pt x="87923" y="127000"/>
                </a:lnTo>
                <a:lnTo>
                  <a:pt x="93790" y="123190"/>
                </a:lnTo>
                <a:lnTo>
                  <a:pt x="100496" y="120650"/>
                </a:lnTo>
                <a:lnTo>
                  <a:pt x="93898" y="118110"/>
                </a:lnTo>
                <a:lnTo>
                  <a:pt x="83368" y="114300"/>
                </a:lnTo>
                <a:lnTo>
                  <a:pt x="71670" y="113030"/>
                </a:lnTo>
                <a:close/>
              </a:path>
              <a:path w="512840" h="448310">
                <a:moveTo>
                  <a:pt x="398768" y="365760"/>
                </a:moveTo>
                <a:lnTo>
                  <a:pt x="396254" y="367030"/>
                </a:lnTo>
                <a:lnTo>
                  <a:pt x="393879" y="368300"/>
                </a:lnTo>
                <a:lnTo>
                  <a:pt x="384055" y="372110"/>
                </a:lnTo>
                <a:lnTo>
                  <a:pt x="372173" y="375920"/>
                </a:lnTo>
                <a:lnTo>
                  <a:pt x="334338" y="383540"/>
                </a:lnTo>
                <a:lnTo>
                  <a:pt x="322140" y="383540"/>
                </a:lnTo>
                <a:lnTo>
                  <a:pt x="309881" y="384810"/>
                </a:lnTo>
                <a:lnTo>
                  <a:pt x="381793" y="384810"/>
                </a:lnTo>
                <a:lnTo>
                  <a:pt x="390658" y="375920"/>
                </a:lnTo>
                <a:lnTo>
                  <a:pt x="398768" y="365760"/>
                </a:lnTo>
                <a:close/>
              </a:path>
              <a:path w="512840" h="448310">
                <a:moveTo>
                  <a:pt x="184316" y="325120"/>
                </a:moveTo>
                <a:lnTo>
                  <a:pt x="193955" y="331470"/>
                </a:lnTo>
                <a:lnTo>
                  <a:pt x="199466" y="335280"/>
                </a:lnTo>
                <a:lnTo>
                  <a:pt x="210409" y="341630"/>
                </a:lnTo>
                <a:lnTo>
                  <a:pt x="221551" y="347980"/>
                </a:lnTo>
                <a:lnTo>
                  <a:pt x="233084" y="353060"/>
                </a:lnTo>
                <a:lnTo>
                  <a:pt x="234265" y="351790"/>
                </a:lnTo>
                <a:lnTo>
                  <a:pt x="251245" y="351790"/>
                </a:lnTo>
                <a:lnTo>
                  <a:pt x="254941" y="350520"/>
                </a:lnTo>
                <a:lnTo>
                  <a:pt x="262663" y="350520"/>
                </a:lnTo>
                <a:lnTo>
                  <a:pt x="286238" y="342900"/>
                </a:lnTo>
                <a:lnTo>
                  <a:pt x="297765" y="337820"/>
                </a:lnTo>
                <a:lnTo>
                  <a:pt x="308865" y="331470"/>
                </a:lnTo>
                <a:lnTo>
                  <a:pt x="313475" y="327660"/>
                </a:lnTo>
                <a:lnTo>
                  <a:pt x="196798" y="327660"/>
                </a:lnTo>
                <a:lnTo>
                  <a:pt x="184316" y="325120"/>
                </a:lnTo>
                <a:close/>
              </a:path>
              <a:path w="512840" h="448310">
                <a:moveTo>
                  <a:pt x="251245" y="351790"/>
                </a:moveTo>
                <a:lnTo>
                  <a:pt x="240132" y="351790"/>
                </a:lnTo>
                <a:lnTo>
                  <a:pt x="245797" y="353060"/>
                </a:lnTo>
                <a:lnTo>
                  <a:pt x="251245" y="351790"/>
                </a:lnTo>
                <a:close/>
              </a:path>
              <a:path w="512840" h="448310">
                <a:moveTo>
                  <a:pt x="262663" y="350520"/>
                </a:moveTo>
                <a:lnTo>
                  <a:pt x="254941" y="350520"/>
                </a:lnTo>
                <a:lnTo>
                  <a:pt x="258789" y="351790"/>
                </a:lnTo>
                <a:lnTo>
                  <a:pt x="262663" y="350520"/>
                </a:lnTo>
                <a:close/>
              </a:path>
              <a:path w="512840" h="448310">
                <a:moveTo>
                  <a:pt x="484001" y="148590"/>
                </a:moveTo>
                <a:lnTo>
                  <a:pt x="445197" y="148590"/>
                </a:lnTo>
                <a:lnTo>
                  <a:pt x="434703" y="151130"/>
                </a:lnTo>
                <a:lnTo>
                  <a:pt x="423655" y="153670"/>
                </a:lnTo>
                <a:lnTo>
                  <a:pt x="411700" y="160020"/>
                </a:lnTo>
                <a:lnTo>
                  <a:pt x="398489" y="168910"/>
                </a:lnTo>
                <a:lnTo>
                  <a:pt x="390096" y="177800"/>
                </a:lnTo>
                <a:lnTo>
                  <a:pt x="381944" y="185420"/>
                </a:lnTo>
                <a:lnTo>
                  <a:pt x="373864" y="194310"/>
                </a:lnTo>
                <a:lnTo>
                  <a:pt x="365685" y="204470"/>
                </a:lnTo>
                <a:lnTo>
                  <a:pt x="357240" y="214630"/>
                </a:lnTo>
                <a:lnTo>
                  <a:pt x="348359" y="226060"/>
                </a:lnTo>
                <a:lnTo>
                  <a:pt x="338873" y="237490"/>
                </a:lnTo>
                <a:lnTo>
                  <a:pt x="330720" y="246380"/>
                </a:lnTo>
                <a:lnTo>
                  <a:pt x="306631" y="274320"/>
                </a:lnTo>
                <a:lnTo>
                  <a:pt x="298865" y="283210"/>
                </a:lnTo>
                <a:lnTo>
                  <a:pt x="290173" y="293370"/>
                </a:lnTo>
                <a:lnTo>
                  <a:pt x="280043" y="303530"/>
                </a:lnTo>
                <a:lnTo>
                  <a:pt x="247005" y="323850"/>
                </a:lnTo>
                <a:lnTo>
                  <a:pt x="222067" y="327660"/>
                </a:lnTo>
                <a:lnTo>
                  <a:pt x="313475" y="327660"/>
                </a:lnTo>
                <a:lnTo>
                  <a:pt x="318860" y="325120"/>
                </a:lnTo>
                <a:lnTo>
                  <a:pt x="323114" y="321310"/>
                </a:lnTo>
                <a:lnTo>
                  <a:pt x="326746" y="318770"/>
                </a:lnTo>
                <a:lnTo>
                  <a:pt x="329833" y="314960"/>
                </a:lnTo>
                <a:lnTo>
                  <a:pt x="333185" y="312420"/>
                </a:lnTo>
                <a:lnTo>
                  <a:pt x="338557" y="307340"/>
                </a:lnTo>
                <a:lnTo>
                  <a:pt x="344565" y="303530"/>
                </a:lnTo>
                <a:lnTo>
                  <a:pt x="349810" y="298450"/>
                </a:lnTo>
                <a:lnTo>
                  <a:pt x="353162" y="294640"/>
                </a:lnTo>
                <a:lnTo>
                  <a:pt x="357417" y="292100"/>
                </a:lnTo>
                <a:lnTo>
                  <a:pt x="360770" y="289560"/>
                </a:lnTo>
                <a:lnTo>
                  <a:pt x="364897" y="285750"/>
                </a:lnTo>
                <a:lnTo>
                  <a:pt x="369012" y="280670"/>
                </a:lnTo>
                <a:lnTo>
                  <a:pt x="373279" y="276860"/>
                </a:lnTo>
                <a:lnTo>
                  <a:pt x="378651" y="273050"/>
                </a:lnTo>
                <a:lnTo>
                  <a:pt x="383261" y="267970"/>
                </a:lnTo>
                <a:lnTo>
                  <a:pt x="389065" y="265430"/>
                </a:lnTo>
                <a:lnTo>
                  <a:pt x="394653" y="260350"/>
                </a:lnTo>
                <a:lnTo>
                  <a:pt x="401003" y="257810"/>
                </a:lnTo>
                <a:lnTo>
                  <a:pt x="406668" y="252730"/>
                </a:lnTo>
                <a:lnTo>
                  <a:pt x="408547" y="252730"/>
                </a:lnTo>
                <a:lnTo>
                  <a:pt x="411900" y="248920"/>
                </a:lnTo>
                <a:lnTo>
                  <a:pt x="415392" y="248920"/>
                </a:lnTo>
                <a:lnTo>
                  <a:pt x="421400" y="243840"/>
                </a:lnTo>
                <a:lnTo>
                  <a:pt x="433266" y="240030"/>
                </a:lnTo>
                <a:lnTo>
                  <a:pt x="445860" y="237490"/>
                </a:lnTo>
                <a:lnTo>
                  <a:pt x="448717" y="233680"/>
                </a:lnTo>
                <a:lnTo>
                  <a:pt x="451854" y="229870"/>
                </a:lnTo>
                <a:lnTo>
                  <a:pt x="463034" y="214630"/>
                </a:lnTo>
                <a:lnTo>
                  <a:pt x="478355" y="194310"/>
                </a:lnTo>
                <a:lnTo>
                  <a:pt x="493494" y="173990"/>
                </a:lnTo>
                <a:lnTo>
                  <a:pt x="508509" y="153670"/>
                </a:lnTo>
                <a:lnTo>
                  <a:pt x="508649" y="153670"/>
                </a:lnTo>
                <a:lnTo>
                  <a:pt x="508864" y="152400"/>
                </a:lnTo>
                <a:lnTo>
                  <a:pt x="496588" y="151130"/>
                </a:lnTo>
                <a:lnTo>
                  <a:pt x="484001" y="148590"/>
                </a:lnTo>
                <a:close/>
              </a:path>
              <a:path w="512840" h="448310">
                <a:moveTo>
                  <a:pt x="304967" y="16510"/>
                </a:moveTo>
                <a:lnTo>
                  <a:pt x="256562" y="16510"/>
                </a:lnTo>
                <a:lnTo>
                  <a:pt x="283018" y="19050"/>
                </a:lnTo>
                <a:lnTo>
                  <a:pt x="295559" y="21590"/>
                </a:lnTo>
                <a:lnTo>
                  <a:pt x="331925" y="34290"/>
                </a:lnTo>
                <a:lnTo>
                  <a:pt x="365456" y="53340"/>
                </a:lnTo>
                <a:lnTo>
                  <a:pt x="366574" y="53340"/>
                </a:lnTo>
                <a:lnTo>
                  <a:pt x="363210" y="59690"/>
                </a:lnTo>
                <a:lnTo>
                  <a:pt x="356801" y="69850"/>
                </a:lnTo>
                <a:lnTo>
                  <a:pt x="350570" y="81280"/>
                </a:lnTo>
                <a:lnTo>
                  <a:pt x="344469" y="92710"/>
                </a:lnTo>
                <a:lnTo>
                  <a:pt x="338447" y="102870"/>
                </a:lnTo>
                <a:lnTo>
                  <a:pt x="326446" y="125730"/>
                </a:lnTo>
                <a:lnTo>
                  <a:pt x="320368" y="137160"/>
                </a:lnTo>
                <a:lnTo>
                  <a:pt x="314923" y="147320"/>
                </a:lnTo>
                <a:lnTo>
                  <a:pt x="309389" y="157480"/>
                </a:lnTo>
                <a:lnTo>
                  <a:pt x="303702" y="168910"/>
                </a:lnTo>
                <a:lnTo>
                  <a:pt x="297799" y="179070"/>
                </a:lnTo>
                <a:lnTo>
                  <a:pt x="291614" y="190500"/>
                </a:lnTo>
                <a:lnTo>
                  <a:pt x="285084" y="201930"/>
                </a:lnTo>
                <a:lnTo>
                  <a:pt x="278144" y="213360"/>
                </a:lnTo>
                <a:lnTo>
                  <a:pt x="270729" y="226060"/>
                </a:lnTo>
                <a:lnTo>
                  <a:pt x="264611" y="236220"/>
                </a:lnTo>
                <a:lnTo>
                  <a:pt x="257821" y="246380"/>
                </a:lnTo>
                <a:lnTo>
                  <a:pt x="250084" y="256540"/>
                </a:lnTo>
                <a:lnTo>
                  <a:pt x="241126" y="269240"/>
                </a:lnTo>
                <a:lnTo>
                  <a:pt x="213710" y="297180"/>
                </a:lnTo>
                <a:lnTo>
                  <a:pt x="190399" y="307340"/>
                </a:lnTo>
                <a:lnTo>
                  <a:pt x="191793" y="307340"/>
                </a:lnTo>
                <a:lnTo>
                  <a:pt x="234353" y="285750"/>
                </a:lnTo>
                <a:lnTo>
                  <a:pt x="261707" y="256540"/>
                </a:lnTo>
                <a:lnTo>
                  <a:pt x="275736" y="236220"/>
                </a:lnTo>
                <a:lnTo>
                  <a:pt x="282825" y="226060"/>
                </a:lnTo>
                <a:lnTo>
                  <a:pt x="290104" y="214630"/>
                </a:lnTo>
                <a:lnTo>
                  <a:pt x="297677" y="203200"/>
                </a:lnTo>
                <a:lnTo>
                  <a:pt x="305650" y="190500"/>
                </a:lnTo>
                <a:lnTo>
                  <a:pt x="312198" y="180340"/>
                </a:lnTo>
                <a:lnTo>
                  <a:pt x="318692" y="168910"/>
                </a:lnTo>
                <a:lnTo>
                  <a:pt x="325159" y="158750"/>
                </a:lnTo>
                <a:lnTo>
                  <a:pt x="344650" y="125730"/>
                </a:lnTo>
                <a:lnTo>
                  <a:pt x="357169" y="104140"/>
                </a:lnTo>
                <a:lnTo>
                  <a:pt x="363489" y="93980"/>
                </a:lnTo>
                <a:lnTo>
                  <a:pt x="370532" y="83820"/>
                </a:lnTo>
                <a:lnTo>
                  <a:pt x="378609" y="71120"/>
                </a:lnTo>
                <a:lnTo>
                  <a:pt x="385662" y="62230"/>
                </a:lnTo>
                <a:lnTo>
                  <a:pt x="394331" y="53340"/>
                </a:lnTo>
                <a:lnTo>
                  <a:pt x="398592" y="49530"/>
                </a:lnTo>
                <a:lnTo>
                  <a:pt x="363487" y="49530"/>
                </a:lnTo>
                <a:lnTo>
                  <a:pt x="320902" y="22860"/>
                </a:lnTo>
                <a:lnTo>
                  <a:pt x="309071" y="17780"/>
                </a:lnTo>
                <a:lnTo>
                  <a:pt x="304967" y="16510"/>
                </a:lnTo>
                <a:close/>
              </a:path>
              <a:path w="512840" h="448310">
                <a:moveTo>
                  <a:pt x="236120" y="1270"/>
                </a:moveTo>
                <a:lnTo>
                  <a:pt x="223775" y="1270"/>
                </a:lnTo>
                <a:lnTo>
                  <a:pt x="185957" y="5080"/>
                </a:lnTo>
                <a:lnTo>
                  <a:pt x="147151" y="15240"/>
                </a:lnTo>
                <a:lnTo>
                  <a:pt x="111814" y="31750"/>
                </a:lnTo>
                <a:lnTo>
                  <a:pt x="80026" y="54610"/>
                </a:lnTo>
                <a:lnTo>
                  <a:pt x="70406" y="62230"/>
                </a:lnTo>
                <a:lnTo>
                  <a:pt x="61342" y="72390"/>
                </a:lnTo>
                <a:lnTo>
                  <a:pt x="52873" y="81280"/>
                </a:lnTo>
                <a:lnTo>
                  <a:pt x="45041" y="91440"/>
                </a:lnTo>
                <a:lnTo>
                  <a:pt x="37884" y="102870"/>
                </a:lnTo>
                <a:lnTo>
                  <a:pt x="48401" y="99060"/>
                </a:lnTo>
                <a:lnTo>
                  <a:pt x="59904" y="95250"/>
                </a:lnTo>
                <a:lnTo>
                  <a:pt x="72744" y="92710"/>
                </a:lnTo>
                <a:lnTo>
                  <a:pt x="87274" y="90170"/>
                </a:lnTo>
                <a:lnTo>
                  <a:pt x="95014" y="81280"/>
                </a:lnTo>
                <a:lnTo>
                  <a:pt x="103487" y="73660"/>
                </a:lnTo>
                <a:lnTo>
                  <a:pt x="112849" y="64770"/>
                </a:lnTo>
                <a:lnTo>
                  <a:pt x="123255" y="57150"/>
                </a:lnTo>
                <a:lnTo>
                  <a:pt x="134861" y="49530"/>
                </a:lnTo>
                <a:lnTo>
                  <a:pt x="147821" y="40640"/>
                </a:lnTo>
                <a:lnTo>
                  <a:pt x="158756" y="35560"/>
                </a:lnTo>
                <a:lnTo>
                  <a:pt x="170033" y="30480"/>
                </a:lnTo>
                <a:lnTo>
                  <a:pt x="193518" y="22860"/>
                </a:lnTo>
                <a:lnTo>
                  <a:pt x="218087" y="17780"/>
                </a:lnTo>
                <a:lnTo>
                  <a:pt x="230720" y="16510"/>
                </a:lnTo>
                <a:lnTo>
                  <a:pt x="304967" y="16510"/>
                </a:lnTo>
                <a:lnTo>
                  <a:pt x="296760" y="13970"/>
                </a:lnTo>
                <a:lnTo>
                  <a:pt x="283963" y="8890"/>
                </a:lnTo>
                <a:lnTo>
                  <a:pt x="260367" y="3810"/>
                </a:lnTo>
                <a:lnTo>
                  <a:pt x="236120" y="1270"/>
                </a:lnTo>
                <a:close/>
              </a:path>
              <a:path w="512840" h="448310">
                <a:moveTo>
                  <a:pt x="458666" y="89564"/>
                </a:moveTo>
                <a:lnTo>
                  <a:pt x="456960" y="91440"/>
                </a:lnTo>
                <a:lnTo>
                  <a:pt x="458433" y="90170"/>
                </a:lnTo>
                <a:lnTo>
                  <a:pt x="458666" y="89564"/>
                </a:lnTo>
                <a:close/>
              </a:path>
              <a:path w="512840" h="448310">
                <a:moveTo>
                  <a:pt x="500754" y="25400"/>
                </a:moveTo>
                <a:lnTo>
                  <a:pt x="467829" y="25400"/>
                </a:lnTo>
                <a:lnTo>
                  <a:pt x="479912" y="27940"/>
                </a:lnTo>
                <a:lnTo>
                  <a:pt x="490767" y="33020"/>
                </a:lnTo>
                <a:lnTo>
                  <a:pt x="484525" y="44450"/>
                </a:lnTo>
                <a:lnTo>
                  <a:pt x="465675" y="77470"/>
                </a:lnTo>
                <a:lnTo>
                  <a:pt x="459411" y="87630"/>
                </a:lnTo>
                <a:lnTo>
                  <a:pt x="458666" y="89564"/>
                </a:lnTo>
                <a:lnTo>
                  <a:pt x="459270" y="88900"/>
                </a:lnTo>
                <a:lnTo>
                  <a:pt x="500754" y="25400"/>
                </a:lnTo>
                <a:close/>
              </a:path>
              <a:path w="512840" h="448310">
                <a:moveTo>
                  <a:pt x="481344" y="0"/>
                </a:moveTo>
                <a:lnTo>
                  <a:pt x="458014" y="0"/>
                </a:lnTo>
                <a:lnTo>
                  <a:pt x="452247" y="1270"/>
                </a:lnTo>
                <a:lnTo>
                  <a:pt x="427840" y="6350"/>
                </a:lnTo>
                <a:lnTo>
                  <a:pt x="393131" y="24130"/>
                </a:lnTo>
                <a:lnTo>
                  <a:pt x="373722" y="41910"/>
                </a:lnTo>
                <a:lnTo>
                  <a:pt x="363487" y="49530"/>
                </a:lnTo>
                <a:lnTo>
                  <a:pt x="398592" y="49530"/>
                </a:lnTo>
                <a:lnTo>
                  <a:pt x="405694" y="43180"/>
                </a:lnTo>
                <a:lnTo>
                  <a:pt x="414908" y="38100"/>
                </a:lnTo>
                <a:lnTo>
                  <a:pt x="425745" y="34290"/>
                </a:lnTo>
                <a:lnTo>
                  <a:pt x="438889" y="30480"/>
                </a:lnTo>
                <a:lnTo>
                  <a:pt x="455028" y="26670"/>
                </a:lnTo>
                <a:lnTo>
                  <a:pt x="467829" y="25400"/>
                </a:lnTo>
                <a:lnTo>
                  <a:pt x="500754" y="25400"/>
                </a:lnTo>
                <a:lnTo>
                  <a:pt x="507391" y="15240"/>
                </a:lnTo>
                <a:lnTo>
                  <a:pt x="509207" y="11430"/>
                </a:lnTo>
                <a:lnTo>
                  <a:pt x="510820" y="8890"/>
                </a:lnTo>
                <a:lnTo>
                  <a:pt x="512840" y="6350"/>
                </a:lnTo>
                <a:lnTo>
                  <a:pt x="511100" y="5080"/>
                </a:lnTo>
                <a:lnTo>
                  <a:pt x="506440" y="5080"/>
                </a:lnTo>
                <a:lnTo>
                  <a:pt x="481344" y="0"/>
                </a:lnTo>
                <a:close/>
              </a:path>
            </a:pathLst>
          </a:custGeom>
          <a:solidFill>
            <a:srgbClr val="0E4B82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413254" y="3631412"/>
            <a:ext cx="274366" cy="137306"/>
          </a:xfrm>
          <a:custGeom>
            <a:avLst/>
            <a:gdLst/>
            <a:ahLst/>
            <a:cxnLst/>
            <a:rect l="l" t="t" r="r" b="b"/>
            <a:pathLst>
              <a:path w="274366" h="137306">
                <a:moveTo>
                  <a:pt x="7061" y="114766"/>
                </a:moveTo>
                <a:lnTo>
                  <a:pt x="1612" y="115185"/>
                </a:lnTo>
                <a:lnTo>
                  <a:pt x="1193" y="115388"/>
                </a:lnTo>
                <a:lnTo>
                  <a:pt x="0" y="116023"/>
                </a:lnTo>
                <a:lnTo>
                  <a:pt x="2095" y="117623"/>
                </a:lnTo>
                <a:lnTo>
                  <a:pt x="4749" y="118182"/>
                </a:lnTo>
                <a:lnTo>
                  <a:pt x="9325" y="120165"/>
                </a:lnTo>
                <a:lnTo>
                  <a:pt x="46631" y="131514"/>
                </a:lnTo>
                <a:lnTo>
                  <a:pt x="95700" y="137306"/>
                </a:lnTo>
                <a:lnTo>
                  <a:pt x="108314" y="136990"/>
                </a:lnTo>
                <a:lnTo>
                  <a:pt x="146799" y="130983"/>
                </a:lnTo>
                <a:lnTo>
                  <a:pt x="179968" y="115743"/>
                </a:lnTo>
                <a:lnTo>
                  <a:pt x="12712" y="115743"/>
                </a:lnTo>
                <a:lnTo>
                  <a:pt x="7061" y="114766"/>
                </a:lnTo>
                <a:close/>
              </a:path>
              <a:path w="274366" h="137306">
                <a:moveTo>
                  <a:pt x="21869" y="113851"/>
                </a:moveTo>
                <a:lnTo>
                  <a:pt x="18161" y="114550"/>
                </a:lnTo>
                <a:lnTo>
                  <a:pt x="12712" y="115743"/>
                </a:lnTo>
                <a:lnTo>
                  <a:pt x="179968" y="115743"/>
                </a:lnTo>
                <a:lnTo>
                  <a:pt x="180891" y="115185"/>
                </a:lnTo>
                <a:lnTo>
                  <a:pt x="181523" y="114689"/>
                </a:lnTo>
                <a:lnTo>
                  <a:pt x="25704" y="114689"/>
                </a:lnTo>
                <a:lnTo>
                  <a:pt x="21869" y="113851"/>
                </a:lnTo>
                <a:close/>
              </a:path>
              <a:path w="274366" h="137306">
                <a:moveTo>
                  <a:pt x="225416" y="0"/>
                </a:moveTo>
                <a:lnTo>
                  <a:pt x="185178" y="9483"/>
                </a:lnTo>
                <a:lnTo>
                  <a:pt x="182321" y="11502"/>
                </a:lnTo>
                <a:lnTo>
                  <a:pt x="178828" y="12480"/>
                </a:lnTo>
                <a:lnTo>
                  <a:pt x="175475" y="15490"/>
                </a:lnTo>
                <a:lnTo>
                  <a:pt x="174421" y="15693"/>
                </a:lnTo>
                <a:lnTo>
                  <a:pt x="173583" y="16048"/>
                </a:lnTo>
                <a:lnTo>
                  <a:pt x="167932" y="20379"/>
                </a:lnTo>
                <a:lnTo>
                  <a:pt x="161569" y="23732"/>
                </a:lnTo>
                <a:lnTo>
                  <a:pt x="155981" y="28266"/>
                </a:lnTo>
                <a:lnTo>
                  <a:pt x="150190" y="31555"/>
                </a:lnTo>
                <a:lnTo>
                  <a:pt x="145580" y="36508"/>
                </a:lnTo>
                <a:lnTo>
                  <a:pt x="140195" y="40356"/>
                </a:lnTo>
                <a:lnTo>
                  <a:pt x="135940" y="44268"/>
                </a:lnTo>
                <a:lnTo>
                  <a:pt x="131813" y="48319"/>
                </a:lnTo>
                <a:lnTo>
                  <a:pt x="127698" y="52307"/>
                </a:lnTo>
                <a:lnTo>
                  <a:pt x="124345" y="55799"/>
                </a:lnTo>
                <a:lnTo>
                  <a:pt x="120078" y="58378"/>
                </a:lnTo>
                <a:lnTo>
                  <a:pt x="116725" y="61870"/>
                </a:lnTo>
                <a:lnTo>
                  <a:pt x="111493" y="66975"/>
                </a:lnTo>
                <a:lnTo>
                  <a:pt x="105486" y="71090"/>
                </a:lnTo>
                <a:lnTo>
                  <a:pt x="100101" y="75992"/>
                </a:lnTo>
                <a:lnTo>
                  <a:pt x="96748" y="78710"/>
                </a:lnTo>
                <a:lnTo>
                  <a:pt x="93675" y="81720"/>
                </a:lnTo>
                <a:lnTo>
                  <a:pt x="88056" y="85674"/>
                </a:lnTo>
                <a:lnTo>
                  <a:pt x="53574" y="105783"/>
                </a:lnTo>
                <a:lnTo>
                  <a:pt x="29273" y="113369"/>
                </a:lnTo>
                <a:lnTo>
                  <a:pt x="25704" y="114689"/>
                </a:lnTo>
                <a:lnTo>
                  <a:pt x="181523" y="114689"/>
                </a:lnTo>
                <a:lnTo>
                  <a:pt x="191698" y="106714"/>
                </a:lnTo>
                <a:lnTo>
                  <a:pt x="227491" y="73422"/>
                </a:lnTo>
                <a:lnTo>
                  <a:pt x="255947" y="44999"/>
                </a:lnTo>
                <a:lnTo>
                  <a:pt x="274366" y="11747"/>
                </a:lnTo>
                <a:lnTo>
                  <a:pt x="262556" y="7120"/>
                </a:lnTo>
                <a:lnTo>
                  <a:pt x="250399" y="3503"/>
                </a:lnTo>
                <a:lnTo>
                  <a:pt x="237988" y="1070"/>
                </a:lnTo>
                <a:lnTo>
                  <a:pt x="225416" y="0"/>
                </a:lnTo>
                <a:close/>
              </a:path>
            </a:pathLst>
          </a:custGeom>
          <a:solidFill>
            <a:srgbClr val="D9272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6246325" y="3398486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5885002" y="3612889"/>
            <a:ext cx="343877" cy="140088"/>
          </a:xfrm>
          <a:custGeom>
            <a:avLst/>
            <a:gdLst/>
            <a:ahLst/>
            <a:cxnLst/>
            <a:rect l="l" t="t" r="r" b="b"/>
            <a:pathLst>
              <a:path w="343877" h="140088">
                <a:moveTo>
                  <a:pt x="202876" y="0"/>
                </a:moveTo>
                <a:lnTo>
                  <a:pt x="161117" y="4083"/>
                </a:lnTo>
                <a:lnTo>
                  <a:pt x="118333" y="14879"/>
                </a:lnTo>
                <a:lnTo>
                  <a:pt x="0" y="140088"/>
                </a:lnTo>
                <a:lnTo>
                  <a:pt x="147129" y="140088"/>
                </a:lnTo>
                <a:lnTo>
                  <a:pt x="187629" y="89263"/>
                </a:lnTo>
                <a:lnTo>
                  <a:pt x="343877" y="89263"/>
                </a:lnTo>
                <a:lnTo>
                  <a:pt x="326127" y="55020"/>
                </a:lnTo>
                <a:lnTo>
                  <a:pt x="290234" y="21095"/>
                </a:lnTo>
                <a:lnTo>
                  <a:pt x="247532" y="4213"/>
                </a:lnTo>
                <a:lnTo>
                  <a:pt x="217679" y="266"/>
                </a:lnTo>
                <a:lnTo>
                  <a:pt x="202876" y="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6246325" y="3398486"/>
            <a:ext cx="169765" cy="354495"/>
          </a:xfrm>
          <a:custGeom>
            <a:avLst/>
            <a:gdLst/>
            <a:ahLst/>
            <a:cxnLst/>
            <a:rect l="l" t="t" r="r" b="b"/>
            <a:pathLst>
              <a:path w="169765" h="354495">
                <a:moveTo>
                  <a:pt x="77284" y="0"/>
                </a:moveTo>
                <a:lnTo>
                  <a:pt x="60977" y="0"/>
                </a:lnTo>
                <a:lnTo>
                  <a:pt x="49117" y="22413"/>
                </a:lnTo>
                <a:lnTo>
                  <a:pt x="29808" y="64795"/>
                </a:lnTo>
                <a:lnTo>
                  <a:pt x="15862" y="103980"/>
                </a:lnTo>
                <a:lnTo>
                  <a:pt x="3643" y="156931"/>
                </a:lnTo>
                <a:lnTo>
                  <a:pt x="0" y="203118"/>
                </a:lnTo>
                <a:lnTo>
                  <a:pt x="329" y="217055"/>
                </a:lnTo>
                <a:lnTo>
                  <a:pt x="7295" y="265765"/>
                </a:lnTo>
                <a:lnTo>
                  <a:pt x="19575" y="303669"/>
                </a:lnTo>
                <a:lnTo>
                  <a:pt x="42956" y="354495"/>
                </a:lnTo>
                <a:lnTo>
                  <a:pt x="169765" y="354495"/>
                </a:lnTo>
                <a:lnTo>
                  <a:pt x="77284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6029215" y="3398675"/>
            <a:ext cx="251206" cy="192786"/>
          </a:xfrm>
          <a:custGeom>
            <a:avLst/>
            <a:gdLst/>
            <a:ahLst/>
            <a:cxnLst/>
            <a:rect l="l" t="t" r="r" b="b"/>
            <a:pathLst>
              <a:path w="251206" h="192786">
                <a:moveTo>
                  <a:pt x="251206" y="0"/>
                </a:moveTo>
                <a:lnTo>
                  <a:pt x="175831" y="0"/>
                </a:lnTo>
                <a:lnTo>
                  <a:pt x="0" y="192786"/>
                </a:lnTo>
                <a:lnTo>
                  <a:pt x="51150" y="176566"/>
                </a:lnTo>
                <a:lnTo>
                  <a:pt x="97346" y="153641"/>
                </a:lnTo>
                <a:lnTo>
                  <a:pt x="138718" y="125440"/>
                </a:lnTo>
                <a:lnTo>
                  <a:pt x="175392" y="93392"/>
                </a:lnTo>
                <a:lnTo>
                  <a:pt x="207499" y="58928"/>
                </a:lnTo>
                <a:lnTo>
                  <a:pt x="235165" y="23476"/>
                </a:lnTo>
                <a:lnTo>
                  <a:pt x="251206" y="0"/>
                </a:lnTo>
                <a:close/>
              </a:path>
            </a:pathLst>
          </a:custGeom>
          <a:solidFill>
            <a:srgbClr val="EE3124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5536948" y="3395188"/>
            <a:ext cx="450466" cy="361086"/>
          </a:xfrm>
          <a:custGeom>
            <a:avLst/>
            <a:gdLst/>
            <a:ahLst/>
            <a:cxnLst/>
            <a:rect l="l" t="t" r="r" b="b"/>
            <a:pathLst>
              <a:path w="450466" h="361086">
                <a:moveTo>
                  <a:pt x="281753" y="0"/>
                </a:moveTo>
                <a:lnTo>
                  <a:pt x="230146" y="4666"/>
                </a:lnTo>
                <a:lnTo>
                  <a:pt x="178982" y="18300"/>
                </a:lnTo>
                <a:lnTo>
                  <a:pt x="130329" y="40349"/>
                </a:lnTo>
                <a:lnTo>
                  <a:pt x="86257" y="70264"/>
                </a:lnTo>
                <a:lnTo>
                  <a:pt x="48835" y="107493"/>
                </a:lnTo>
                <a:lnTo>
                  <a:pt x="20131" y="151487"/>
                </a:lnTo>
                <a:lnTo>
                  <a:pt x="3183" y="198153"/>
                </a:lnTo>
                <a:lnTo>
                  <a:pt x="0" y="224531"/>
                </a:lnTo>
                <a:lnTo>
                  <a:pt x="329" y="237414"/>
                </a:lnTo>
                <a:lnTo>
                  <a:pt x="14142" y="285423"/>
                </a:lnTo>
                <a:lnTo>
                  <a:pt x="37252" y="315953"/>
                </a:lnTo>
                <a:lnTo>
                  <a:pt x="70892" y="339884"/>
                </a:lnTo>
                <a:lnTo>
                  <a:pt x="114704" y="355500"/>
                </a:lnTo>
                <a:lnTo>
                  <a:pt x="168329" y="361086"/>
                </a:lnTo>
                <a:lnTo>
                  <a:pt x="187453" y="360467"/>
                </a:lnTo>
                <a:lnTo>
                  <a:pt x="243213" y="351608"/>
                </a:lnTo>
                <a:lnTo>
                  <a:pt x="295382" y="333355"/>
                </a:lnTo>
                <a:lnTo>
                  <a:pt x="342453" y="307136"/>
                </a:lnTo>
                <a:lnTo>
                  <a:pt x="382919" y="274378"/>
                </a:lnTo>
                <a:lnTo>
                  <a:pt x="384893" y="272343"/>
                </a:lnTo>
                <a:lnTo>
                  <a:pt x="204497" y="272343"/>
                </a:lnTo>
                <a:lnTo>
                  <a:pt x="189422" y="272272"/>
                </a:lnTo>
                <a:lnTo>
                  <a:pt x="148242" y="260288"/>
                </a:lnTo>
                <a:lnTo>
                  <a:pt x="120642" y="224498"/>
                </a:lnTo>
                <a:lnTo>
                  <a:pt x="118133" y="201688"/>
                </a:lnTo>
                <a:lnTo>
                  <a:pt x="119611" y="189637"/>
                </a:lnTo>
                <a:lnTo>
                  <a:pt x="139453" y="145993"/>
                </a:lnTo>
                <a:lnTo>
                  <a:pt x="173664" y="113258"/>
                </a:lnTo>
                <a:lnTo>
                  <a:pt x="207980" y="95939"/>
                </a:lnTo>
                <a:lnTo>
                  <a:pt x="248191" y="88150"/>
                </a:lnTo>
                <a:lnTo>
                  <a:pt x="441975" y="88150"/>
                </a:lnTo>
                <a:lnTo>
                  <a:pt x="441473" y="86700"/>
                </a:lnTo>
                <a:lnTo>
                  <a:pt x="421458" y="53946"/>
                </a:lnTo>
                <a:lnTo>
                  <a:pt x="390826" y="27729"/>
                </a:lnTo>
                <a:lnTo>
                  <a:pt x="350233" y="9477"/>
                </a:lnTo>
                <a:lnTo>
                  <a:pt x="300338" y="618"/>
                </a:lnTo>
                <a:lnTo>
                  <a:pt x="281753" y="0"/>
                </a:lnTo>
                <a:close/>
              </a:path>
              <a:path w="450466" h="361086">
                <a:moveTo>
                  <a:pt x="441975" y="88150"/>
                </a:moveTo>
                <a:lnTo>
                  <a:pt x="248191" y="88150"/>
                </a:lnTo>
                <a:lnTo>
                  <a:pt x="262666" y="88190"/>
                </a:lnTo>
                <a:lnTo>
                  <a:pt x="277593" y="89732"/>
                </a:lnTo>
                <a:lnTo>
                  <a:pt x="315720" y="108277"/>
                </a:lnTo>
                <a:lnTo>
                  <a:pt x="334533" y="150433"/>
                </a:lnTo>
                <a:lnTo>
                  <a:pt x="334397" y="162433"/>
                </a:lnTo>
                <a:lnTo>
                  <a:pt x="319620" y="206511"/>
                </a:lnTo>
                <a:lnTo>
                  <a:pt x="289926" y="239541"/>
                </a:lnTo>
                <a:lnTo>
                  <a:pt x="245718" y="264339"/>
                </a:lnTo>
                <a:lnTo>
                  <a:pt x="204497" y="272343"/>
                </a:lnTo>
                <a:lnTo>
                  <a:pt x="384893" y="272343"/>
                </a:lnTo>
                <a:lnTo>
                  <a:pt x="415275" y="236508"/>
                </a:lnTo>
                <a:lnTo>
                  <a:pt x="438013" y="194954"/>
                </a:lnTo>
                <a:lnTo>
                  <a:pt x="449453" y="151941"/>
                </a:lnTo>
                <a:lnTo>
                  <a:pt x="450466" y="136105"/>
                </a:lnTo>
                <a:lnTo>
                  <a:pt x="450214" y="124564"/>
                </a:lnTo>
                <a:lnTo>
                  <a:pt x="448593" y="111463"/>
                </a:lnTo>
                <a:lnTo>
                  <a:pt x="445672" y="98824"/>
                </a:lnTo>
                <a:lnTo>
                  <a:pt x="441975" y="88150"/>
                </a:lnTo>
                <a:close/>
              </a:path>
            </a:pathLst>
          </a:custGeom>
          <a:solidFill>
            <a:srgbClr val="6A737B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6431234" y="3398378"/>
            <a:ext cx="545553" cy="354698"/>
          </a:xfrm>
          <a:custGeom>
            <a:avLst/>
            <a:gdLst/>
            <a:ahLst/>
            <a:cxnLst/>
            <a:rect l="l" t="t" r="r" b="b"/>
            <a:pathLst>
              <a:path w="545553" h="354698">
                <a:moveTo>
                  <a:pt x="253098" y="0"/>
                </a:moveTo>
                <a:lnTo>
                  <a:pt x="108102" y="0"/>
                </a:lnTo>
                <a:lnTo>
                  <a:pt x="0" y="354698"/>
                </a:lnTo>
                <a:lnTo>
                  <a:pt x="144945" y="354698"/>
                </a:lnTo>
                <a:lnTo>
                  <a:pt x="191668" y="204177"/>
                </a:lnTo>
                <a:lnTo>
                  <a:pt x="333155" y="204177"/>
                </a:lnTo>
                <a:lnTo>
                  <a:pt x="313220" y="179692"/>
                </a:lnTo>
                <a:lnTo>
                  <a:pt x="334468" y="163258"/>
                </a:lnTo>
                <a:lnTo>
                  <a:pt x="204343" y="163258"/>
                </a:lnTo>
                <a:lnTo>
                  <a:pt x="253098" y="0"/>
                </a:lnTo>
                <a:close/>
              </a:path>
              <a:path w="545553" h="354698">
                <a:moveTo>
                  <a:pt x="333155" y="204177"/>
                </a:moveTo>
                <a:lnTo>
                  <a:pt x="191668" y="204177"/>
                </a:lnTo>
                <a:lnTo>
                  <a:pt x="287502" y="354698"/>
                </a:lnTo>
                <a:lnTo>
                  <a:pt x="455701" y="354698"/>
                </a:lnTo>
                <a:lnTo>
                  <a:pt x="333155" y="204177"/>
                </a:lnTo>
                <a:close/>
              </a:path>
              <a:path w="545553" h="354698">
                <a:moveTo>
                  <a:pt x="545553" y="0"/>
                </a:moveTo>
                <a:lnTo>
                  <a:pt x="400710" y="0"/>
                </a:lnTo>
                <a:lnTo>
                  <a:pt x="204343" y="163258"/>
                </a:lnTo>
                <a:lnTo>
                  <a:pt x="334468" y="163258"/>
                </a:lnTo>
                <a:lnTo>
                  <a:pt x="545553" y="0"/>
                </a:lnTo>
                <a:close/>
              </a:path>
            </a:pathLst>
          </a:custGeom>
          <a:solidFill>
            <a:srgbClr val="133D8D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7079477" y="3507011"/>
            <a:ext cx="871959" cy="26334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7039133" y="3507910"/>
            <a:ext cx="12" cy="252120"/>
          </a:xfrm>
          <a:custGeom>
            <a:avLst/>
            <a:gdLst/>
            <a:ahLst/>
            <a:cxnLst/>
            <a:rect l="l" t="t" r="r" b="b"/>
            <a:pathLst>
              <a:path w="12" h="252120">
                <a:moveTo>
                  <a:pt x="12" y="0"/>
                </a:moveTo>
                <a:lnTo>
                  <a:pt x="0" y="252120"/>
                </a:lnTo>
              </a:path>
            </a:pathLst>
          </a:custGeom>
          <a:ln w="7200">
            <a:solidFill>
              <a:srgbClr val="6A737B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5726441" y="4163681"/>
            <a:ext cx="63936" cy="88912"/>
          </a:xfrm>
          <a:custGeom>
            <a:avLst/>
            <a:gdLst/>
            <a:ahLst/>
            <a:cxnLst/>
            <a:rect l="l" t="t" r="r" b="b"/>
            <a:pathLst>
              <a:path w="63936" h="88912">
                <a:moveTo>
                  <a:pt x="56883" y="0"/>
                </a:moveTo>
                <a:lnTo>
                  <a:pt x="0" y="0"/>
                </a:lnTo>
                <a:lnTo>
                  <a:pt x="0" y="88912"/>
                </a:lnTo>
                <a:lnTo>
                  <a:pt x="41263" y="88158"/>
                </a:lnTo>
                <a:lnTo>
                  <a:pt x="55237" y="81703"/>
                </a:lnTo>
                <a:lnTo>
                  <a:pt x="59632" y="74942"/>
                </a:lnTo>
                <a:lnTo>
                  <a:pt x="18021" y="74942"/>
                </a:lnTo>
                <a:lnTo>
                  <a:pt x="18021" y="48272"/>
                </a:lnTo>
                <a:lnTo>
                  <a:pt x="60601" y="48272"/>
                </a:lnTo>
                <a:lnTo>
                  <a:pt x="60437" y="47737"/>
                </a:lnTo>
                <a:lnTo>
                  <a:pt x="50763" y="38249"/>
                </a:lnTo>
                <a:lnTo>
                  <a:pt x="32511" y="34277"/>
                </a:lnTo>
                <a:lnTo>
                  <a:pt x="18021" y="34277"/>
                </a:lnTo>
                <a:lnTo>
                  <a:pt x="18021" y="15760"/>
                </a:lnTo>
                <a:lnTo>
                  <a:pt x="56883" y="15760"/>
                </a:lnTo>
                <a:lnTo>
                  <a:pt x="56883" y="0"/>
                </a:lnTo>
                <a:close/>
              </a:path>
              <a:path w="63936" h="88912">
                <a:moveTo>
                  <a:pt x="60601" y="48272"/>
                </a:moveTo>
                <a:lnTo>
                  <a:pt x="39242" y="48272"/>
                </a:lnTo>
                <a:lnTo>
                  <a:pt x="45084" y="52565"/>
                </a:lnTo>
                <a:lnTo>
                  <a:pt x="45084" y="70611"/>
                </a:lnTo>
                <a:lnTo>
                  <a:pt x="39242" y="74942"/>
                </a:lnTo>
                <a:lnTo>
                  <a:pt x="59632" y="74942"/>
                </a:lnTo>
                <a:lnTo>
                  <a:pt x="62167" y="71042"/>
                </a:lnTo>
                <a:lnTo>
                  <a:pt x="63936" y="59101"/>
                </a:lnTo>
                <a:lnTo>
                  <a:pt x="60601" y="48272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5795691" y="4163681"/>
            <a:ext cx="91300" cy="88912"/>
          </a:xfrm>
          <a:custGeom>
            <a:avLst/>
            <a:gdLst/>
            <a:ahLst/>
            <a:cxnLst/>
            <a:rect l="l" t="t" r="r" b="b"/>
            <a:pathLst>
              <a:path w="91300" h="88912">
                <a:moveTo>
                  <a:pt x="55981" y="0"/>
                </a:moveTo>
                <a:lnTo>
                  <a:pt x="35420" y="0"/>
                </a:lnTo>
                <a:lnTo>
                  <a:pt x="0" y="88912"/>
                </a:lnTo>
                <a:lnTo>
                  <a:pt x="19291" y="88912"/>
                </a:lnTo>
                <a:lnTo>
                  <a:pt x="26771" y="68833"/>
                </a:lnTo>
                <a:lnTo>
                  <a:pt x="83324" y="68833"/>
                </a:lnTo>
                <a:lnTo>
                  <a:pt x="77527" y="54241"/>
                </a:lnTo>
                <a:lnTo>
                  <a:pt x="32512" y="54241"/>
                </a:lnTo>
                <a:lnTo>
                  <a:pt x="44818" y="17906"/>
                </a:lnTo>
                <a:lnTo>
                  <a:pt x="63094" y="17906"/>
                </a:lnTo>
                <a:lnTo>
                  <a:pt x="55981" y="0"/>
                </a:lnTo>
                <a:close/>
              </a:path>
              <a:path w="91300" h="88912">
                <a:moveTo>
                  <a:pt x="83324" y="68833"/>
                </a:moveTo>
                <a:lnTo>
                  <a:pt x="63487" y="68833"/>
                </a:lnTo>
                <a:lnTo>
                  <a:pt x="70993" y="88912"/>
                </a:lnTo>
                <a:lnTo>
                  <a:pt x="91300" y="88912"/>
                </a:lnTo>
                <a:lnTo>
                  <a:pt x="83324" y="68833"/>
                </a:lnTo>
                <a:close/>
              </a:path>
              <a:path w="91300" h="88912">
                <a:moveTo>
                  <a:pt x="63094" y="17906"/>
                </a:moveTo>
                <a:lnTo>
                  <a:pt x="45059" y="17906"/>
                </a:lnTo>
                <a:lnTo>
                  <a:pt x="58153" y="54241"/>
                </a:lnTo>
                <a:lnTo>
                  <a:pt x="77527" y="54241"/>
                </a:lnTo>
                <a:lnTo>
                  <a:pt x="63094" y="17906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897830" y="4163681"/>
            <a:ext cx="72123" cy="88912"/>
          </a:xfrm>
          <a:custGeom>
            <a:avLst/>
            <a:gdLst/>
            <a:ahLst/>
            <a:cxnLst/>
            <a:rect l="l" t="t" r="r" b="b"/>
            <a:pathLst>
              <a:path w="72123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50406"/>
                </a:lnTo>
                <a:lnTo>
                  <a:pt x="72123" y="50406"/>
                </a:lnTo>
                <a:lnTo>
                  <a:pt x="72123" y="35801"/>
                </a:lnTo>
                <a:lnTo>
                  <a:pt x="18034" y="35801"/>
                </a:lnTo>
                <a:lnTo>
                  <a:pt x="18034" y="0"/>
                </a:lnTo>
                <a:close/>
              </a:path>
              <a:path w="72123" h="88912">
                <a:moveTo>
                  <a:pt x="72123" y="50406"/>
                </a:moveTo>
                <a:lnTo>
                  <a:pt x="54076" y="50406"/>
                </a:lnTo>
                <a:lnTo>
                  <a:pt x="54076" y="88912"/>
                </a:lnTo>
                <a:lnTo>
                  <a:pt x="72123" y="88912"/>
                </a:lnTo>
                <a:lnTo>
                  <a:pt x="72123" y="50406"/>
                </a:lnTo>
                <a:close/>
              </a:path>
              <a:path w="72123" h="88912">
                <a:moveTo>
                  <a:pt x="72123" y="0"/>
                </a:moveTo>
                <a:lnTo>
                  <a:pt x="54076" y="0"/>
                </a:lnTo>
                <a:lnTo>
                  <a:pt x="54076" y="35801"/>
                </a:lnTo>
                <a:lnTo>
                  <a:pt x="72123" y="35801"/>
                </a:lnTo>
                <a:lnTo>
                  <a:pt x="72123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987754" y="4163681"/>
            <a:ext cx="74295" cy="88912"/>
          </a:xfrm>
          <a:custGeom>
            <a:avLst/>
            <a:gdLst/>
            <a:ahLst/>
            <a:cxnLst/>
            <a:rect l="l" t="t" r="r" b="b"/>
            <a:pathLst>
              <a:path w="74295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18034" y="88912"/>
                </a:lnTo>
                <a:lnTo>
                  <a:pt x="18034" y="44691"/>
                </a:lnTo>
                <a:lnTo>
                  <a:pt x="38500" y="44691"/>
                </a:lnTo>
                <a:lnTo>
                  <a:pt x="34912" y="40258"/>
                </a:lnTo>
                <a:lnTo>
                  <a:pt x="37018" y="37972"/>
                </a:lnTo>
                <a:lnTo>
                  <a:pt x="18034" y="37972"/>
                </a:lnTo>
                <a:lnTo>
                  <a:pt x="18034" y="0"/>
                </a:lnTo>
                <a:close/>
              </a:path>
              <a:path w="74295" h="88912">
                <a:moveTo>
                  <a:pt x="38500" y="44691"/>
                </a:moveTo>
                <a:lnTo>
                  <a:pt x="18402" y="44691"/>
                </a:lnTo>
                <a:lnTo>
                  <a:pt x="51422" y="88912"/>
                </a:lnTo>
                <a:lnTo>
                  <a:pt x="74295" y="88912"/>
                </a:lnTo>
                <a:lnTo>
                  <a:pt x="38500" y="44691"/>
                </a:lnTo>
                <a:close/>
              </a:path>
              <a:path w="74295" h="88912">
                <a:moveTo>
                  <a:pt x="72009" y="0"/>
                </a:moveTo>
                <a:lnTo>
                  <a:pt x="50571" y="0"/>
                </a:lnTo>
                <a:lnTo>
                  <a:pt x="18402" y="37972"/>
                </a:lnTo>
                <a:lnTo>
                  <a:pt x="37018" y="37972"/>
                </a:lnTo>
                <a:lnTo>
                  <a:pt x="7200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5726438" y="4305736"/>
            <a:ext cx="60288" cy="88912"/>
          </a:xfrm>
          <a:custGeom>
            <a:avLst/>
            <a:gdLst/>
            <a:ahLst/>
            <a:cxnLst/>
            <a:rect l="l" t="t" r="r" b="b"/>
            <a:pathLst>
              <a:path w="60288" h="88912">
                <a:moveTo>
                  <a:pt x="26301" y="0"/>
                </a:moveTo>
                <a:lnTo>
                  <a:pt x="0" y="0"/>
                </a:lnTo>
                <a:lnTo>
                  <a:pt x="0" y="88912"/>
                </a:lnTo>
                <a:lnTo>
                  <a:pt x="18021" y="88912"/>
                </a:lnTo>
                <a:lnTo>
                  <a:pt x="18021" y="55498"/>
                </a:lnTo>
                <a:lnTo>
                  <a:pt x="37633" y="54748"/>
                </a:lnTo>
                <a:lnTo>
                  <a:pt x="50940" y="48352"/>
                </a:lnTo>
                <a:lnTo>
                  <a:pt x="55496" y="41528"/>
                </a:lnTo>
                <a:lnTo>
                  <a:pt x="18021" y="41528"/>
                </a:lnTo>
                <a:lnTo>
                  <a:pt x="18021" y="13944"/>
                </a:lnTo>
                <a:lnTo>
                  <a:pt x="56505" y="13944"/>
                </a:lnTo>
                <a:lnTo>
                  <a:pt x="47300" y="4611"/>
                </a:lnTo>
                <a:lnTo>
                  <a:pt x="26301" y="0"/>
                </a:lnTo>
                <a:close/>
              </a:path>
              <a:path w="60288" h="88912">
                <a:moveTo>
                  <a:pt x="56505" y="13944"/>
                </a:moveTo>
                <a:lnTo>
                  <a:pt x="36715" y="13944"/>
                </a:lnTo>
                <a:lnTo>
                  <a:pt x="41427" y="19951"/>
                </a:lnTo>
                <a:lnTo>
                  <a:pt x="41427" y="34035"/>
                </a:lnTo>
                <a:lnTo>
                  <a:pt x="37223" y="41528"/>
                </a:lnTo>
                <a:lnTo>
                  <a:pt x="55496" y="41528"/>
                </a:lnTo>
                <a:lnTo>
                  <a:pt x="58183" y="37504"/>
                </a:lnTo>
                <a:lnTo>
                  <a:pt x="60288" y="24739"/>
                </a:lnTo>
                <a:lnTo>
                  <a:pt x="57270" y="14720"/>
                </a:lnTo>
                <a:lnTo>
                  <a:pt x="56505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5782986" y="4305748"/>
            <a:ext cx="91312" cy="88912"/>
          </a:xfrm>
          <a:custGeom>
            <a:avLst/>
            <a:gdLst/>
            <a:ahLst/>
            <a:cxnLst/>
            <a:rect l="l" t="t" r="r" b="b"/>
            <a:pathLst>
              <a:path w="91312" h="88912">
                <a:moveTo>
                  <a:pt x="56006" y="0"/>
                </a:moveTo>
                <a:lnTo>
                  <a:pt x="35420" y="0"/>
                </a:lnTo>
                <a:lnTo>
                  <a:pt x="0" y="88912"/>
                </a:lnTo>
                <a:lnTo>
                  <a:pt x="19278" y="88912"/>
                </a:lnTo>
                <a:lnTo>
                  <a:pt x="26784" y="68808"/>
                </a:lnTo>
                <a:lnTo>
                  <a:pt x="83329" y="68808"/>
                </a:lnTo>
                <a:lnTo>
                  <a:pt x="77530" y="54203"/>
                </a:lnTo>
                <a:lnTo>
                  <a:pt x="32499" y="54203"/>
                </a:lnTo>
                <a:lnTo>
                  <a:pt x="44818" y="17881"/>
                </a:lnTo>
                <a:lnTo>
                  <a:pt x="63107" y="17881"/>
                </a:lnTo>
                <a:lnTo>
                  <a:pt x="56006" y="0"/>
                </a:lnTo>
                <a:close/>
              </a:path>
              <a:path w="91312" h="88912">
                <a:moveTo>
                  <a:pt x="83329" y="68808"/>
                </a:moveTo>
                <a:lnTo>
                  <a:pt x="63499" y="68808"/>
                </a:lnTo>
                <a:lnTo>
                  <a:pt x="70967" y="88912"/>
                </a:lnTo>
                <a:lnTo>
                  <a:pt x="91312" y="88912"/>
                </a:lnTo>
                <a:lnTo>
                  <a:pt x="83329" y="68808"/>
                </a:lnTo>
                <a:close/>
              </a:path>
              <a:path w="91312" h="88912">
                <a:moveTo>
                  <a:pt x="63107" y="17881"/>
                </a:moveTo>
                <a:lnTo>
                  <a:pt x="45072" y="17881"/>
                </a:lnTo>
                <a:lnTo>
                  <a:pt x="58140" y="54203"/>
                </a:lnTo>
                <a:lnTo>
                  <a:pt x="77530" y="54203"/>
                </a:lnTo>
                <a:lnTo>
                  <a:pt x="63107" y="1788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878122" y="4304719"/>
            <a:ext cx="60805" cy="90567"/>
          </a:xfrm>
          <a:custGeom>
            <a:avLst/>
            <a:gdLst/>
            <a:ahLst/>
            <a:cxnLst/>
            <a:rect l="l" t="t" r="r" b="b"/>
            <a:pathLst>
              <a:path w="60805" h="90567">
                <a:moveTo>
                  <a:pt x="0" y="70389"/>
                </a:moveTo>
                <a:lnTo>
                  <a:pt x="4924" y="87543"/>
                </a:lnTo>
                <a:lnTo>
                  <a:pt x="15785" y="89898"/>
                </a:lnTo>
                <a:lnTo>
                  <a:pt x="31623" y="90567"/>
                </a:lnTo>
                <a:lnTo>
                  <a:pt x="44379" y="87429"/>
                </a:lnTo>
                <a:lnTo>
                  <a:pt x="55882" y="78531"/>
                </a:lnTo>
                <a:lnTo>
                  <a:pt x="56504" y="76307"/>
                </a:lnTo>
                <a:lnTo>
                  <a:pt x="20193" y="76307"/>
                </a:lnTo>
                <a:lnTo>
                  <a:pt x="12065" y="75684"/>
                </a:lnTo>
                <a:lnTo>
                  <a:pt x="0" y="70389"/>
                </a:lnTo>
                <a:close/>
              </a:path>
              <a:path w="60805" h="90567">
                <a:moveTo>
                  <a:pt x="55657" y="14610"/>
                </a:moveTo>
                <a:lnTo>
                  <a:pt x="34937" y="14610"/>
                </a:lnTo>
                <a:lnTo>
                  <a:pt x="38227" y="20071"/>
                </a:lnTo>
                <a:lnTo>
                  <a:pt x="38227" y="31869"/>
                </a:lnTo>
                <a:lnTo>
                  <a:pt x="33134" y="36314"/>
                </a:lnTo>
                <a:lnTo>
                  <a:pt x="13208" y="36314"/>
                </a:lnTo>
                <a:lnTo>
                  <a:pt x="13208" y="50932"/>
                </a:lnTo>
                <a:lnTo>
                  <a:pt x="27419" y="50932"/>
                </a:lnTo>
                <a:lnTo>
                  <a:pt x="41262" y="51072"/>
                </a:lnTo>
                <a:lnTo>
                  <a:pt x="41262" y="69207"/>
                </a:lnTo>
                <a:lnTo>
                  <a:pt x="37452" y="76307"/>
                </a:lnTo>
                <a:lnTo>
                  <a:pt x="56504" y="76307"/>
                </a:lnTo>
                <a:lnTo>
                  <a:pt x="60805" y="60911"/>
                </a:lnTo>
                <a:lnTo>
                  <a:pt x="54746" y="48315"/>
                </a:lnTo>
                <a:lnTo>
                  <a:pt x="43192" y="42791"/>
                </a:lnTo>
                <a:lnTo>
                  <a:pt x="43192" y="42423"/>
                </a:lnTo>
                <a:lnTo>
                  <a:pt x="53086" y="39743"/>
                </a:lnTo>
                <a:lnTo>
                  <a:pt x="57899" y="31488"/>
                </a:lnTo>
                <a:lnTo>
                  <a:pt x="57895" y="21898"/>
                </a:lnTo>
                <a:lnTo>
                  <a:pt x="55657" y="14610"/>
                </a:lnTo>
                <a:close/>
              </a:path>
              <a:path w="60805" h="90567">
                <a:moveTo>
                  <a:pt x="26502" y="0"/>
                </a:moveTo>
                <a:lnTo>
                  <a:pt x="13674" y="1220"/>
                </a:lnTo>
                <a:lnTo>
                  <a:pt x="1638" y="4450"/>
                </a:lnTo>
                <a:lnTo>
                  <a:pt x="3429" y="19436"/>
                </a:lnTo>
                <a:lnTo>
                  <a:pt x="10680" y="16007"/>
                </a:lnTo>
                <a:lnTo>
                  <a:pt x="16764" y="14610"/>
                </a:lnTo>
                <a:lnTo>
                  <a:pt x="55657" y="14610"/>
                </a:lnTo>
                <a:lnTo>
                  <a:pt x="54414" y="10564"/>
                </a:lnTo>
                <a:lnTo>
                  <a:pt x="44105" y="2846"/>
                </a:lnTo>
                <a:lnTo>
                  <a:pt x="26502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953060" y="4305745"/>
            <a:ext cx="62772" cy="88912"/>
          </a:xfrm>
          <a:custGeom>
            <a:avLst/>
            <a:gdLst/>
            <a:ahLst/>
            <a:cxnLst/>
            <a:rect l="l" t="t" r="r" b="b"/>
            <a:pathLst>
              <a:path w="62772" h="88912">
                <a:moveTo>
                  <a:pt x="29210" y="0"/>
                </a:moveTo>
                <a:lnTo>
                  <a:pt x="0" y="0"/>
                </a:lnTo>
                <a:lnTo>
                  <a:pt x="0" y="88912"/>
                </a:lnTo>
                <a:lnTo>
                  <a:pt x="39833" y="87946"/>
                </a:lnTo>
                <a:lnTo>
                  <a:pt x="54064" y="82030"/>
                </a:lnTo>
                <a:lnTo>
                  <a:pt x="59154" y="74917"/>
                </a:lnTo>
                <a:lnTo>
                  <a:pt x="18034" y="74917"/>
                </a:lnTo>
                <a:lnTo>
                  <a:pt x="18034" y="50038"/>
                </a:lnTo>
                <a:lnTo>
                  <a:pt x="57591" y="50038"/>
                </a:lnTo>
                <a:lnTo>
                  <a:pt x="56915" y="48661"/>
                </a:lnTo>
                <a:lnTo>
                  <a:pt x="44323" y="42659"/>
                </a:lnTo>
                <a:lnTo>
                  <a:pt x="50334" y="39212"/>
                </a:lnTo>
                <a:lnTo>
                  <a:pt x="52014" y="36068"/>
                </a:lnTo>
                <a:lnTo>
                  <a:pt x="18034" y="36068"/>
                </a:lnTo>
                <a:lnTo>
                  <a:pt x="18034" y="13931"/>
                </a:lnTo>
                <a:lnTo>
                  <a:pt x="55440" y="13931"/>
                </a:lnTo>
                <a:lnTo>
                  <a:pt x="55457" y="10268"/>
                </a:lnTo>
                <a:lnTo>
                  <a:pt x="44999" y="2522"/>
                </a:lnTo>
                <a:lnTo>
                  <a:pt x="29210" y="0"/>
                </a:lnTo>
                <a:close/>
              </a:path>
              <a:path w="62772" h="88912">
                <a:moveTo>
                  <a:pt x="57591" y="50038"/>
                </a:moveTo>
                <a:lnTo>
                  <a:pt x="40525" y="50038"/>
                </a:lnTo>
                <a:lnTo>
                  <a:pt x="43954" y="56121"/>
                </a:lnTo>
                <a:lnTo>
                  <a:pt x="43954" y="68808"/>
                </a:lnTo>
                <a:lnTo>
                  <a:pt x="39370" y="74917"/>
                </a:lnTo>
                <a:lnTo>
                  <a:pt x="59154" y="74917"/>
                </a:lnTo>
                <a:lnTo>
                  <a:pt x="61028" y="72298"/>
                </a:lnTo>
                <a:lnTo>
                  <a:pt x="62772" y="60576"/>
                </a:lnTo>
                <a:lnTo>
                  <a:pt x="57591" y="50038"/>
                </a:lnTo>
                <a:close/>
              </a:path>
              <a:path w="62772" h="88912">
                <a:moveTo>
                  <a:pt x="55440" y="13931"/>
                </a:moveTo>
                <a:lnTo>
                  <a:pt x="40005" y="13931"/>
                </a:lnTo>
                <a:lnTo>
                  <a:pt x="40652" y="22453"/>
                </a:lnTo>
                <a:lnTo>
                  <a:pt x="40652" y="28956"/>
                </a:lnTo>
                <a:lnTo>
                  <a:pt x="38493" y="36068"/>
                </a:lnTo>
                <a:lnTo>
                  <a:pt x="52014" y="36068"/>
                </a:lnTo>
                <a:lnTo>
                  <a:pt x="55368" y="29789"/>
                </a:lnTo>
                <a:lnTo>
                  <a:pt x="55440" y="13931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6030934" y="4305741"/>
            <a:ext cx="77076" cy="88912"/>
          </a:xfrm>
          <a:custGeom>
            <a:avLst/>
            <a:gdLst/>
            <a:ahLst/>
            <a:cxnLst/>
            <a:rect l="l" t="t" r="r" b="b"/>
            <a:pathLst>
              <a:path w="77076" h="88912">
                <a:moveTo>
                  <a:pt x="18021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52" y="67297"/>
                </a:lnTo>
                <a:lnTo>
                  <a:pt x="18021" y="45719"/>
                </a:lnTo>
                <a:lnTo>
                  <a:pt x="18021" y="0"/>
                </a:lnTo>
                <a:close/>
              </a:path>
              <a:path w="77076" h="88912">
                <a:moveTo>
                  <a:pt x="77076" y="21577"/>
                </a:moveTo>
                <a:lnTo>
                  <a:pt x="59448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76" y="88912"/>
                </a:lnTo>
                <a:lnTo>
                  <a:pt x="77076" y="21577"/>
                </a:lnTo>
                <a:close/>
              </a:path>
              <a:path w="77076" h="88912">
                <a:moveTo>
                  <a:pt x="77076" y="0"/>
                </a:moveTo>
                <a:lnTo>
                  <a:pt x="55498" y="0"/>
                </a:lnTo>
                <a:lnTo>
                  <a:pt x="24371" y="54355"/>
                </a:lnTo>
                <a:lnTo>
                  <a:pt x="18021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76" y="21577"/>
                </a:lnTo>
                <a:lnTo>
                  <a:pt x="770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6153519" y="4321477"/>
            <a:ext cx="0" cy="73177"/>
          </a:xfrm>
          <a:custGeom>
            <a:avLst/>
            <a:gdLst/>
            <a:ahLst/>
            <a:cxnLst/>
            <a:rect l="l" t="t" r="r" b="b"/>
            <a:pathLst>
              <a:path h="73177">
                <a:moveTo>
                  <a:pt x="0" y="0"/>
                </a:moveTo>
                <a:lnTo>
                  <a:pt x="0" y="73177"/>
                </a:lnTo>
              </a:path>
            </a:pathLst>
          </a:custGeom>
          <a:ln w="19278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118835" y="4313609"/>
            <a:ext cx="69354" cy="0"/>
          </a:xfrm>
          <a:custGeom>
            <a:avLst/>
            <a:gdLst/>
            <a:ahLst/>
            <a:cxnLst/>
            <a:rect l="l" t="t" r="r" b="b"/>
            <a:pathLst>
              <a:path w="69354">
                <a:moveTo>
                  <a:pt x="0" y="0"/>
                </a:moveTo>
                <a:lnTo>
                  <a:pt x="69354" y="0"/>
                </a:lnTo>
              </a:path>
            </a:pathLst>
          </a:custGeom>
          <a:ln w="17005">
            <a:solidFill>
              <a:srgbClr val="008FD5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6198999" y="4305741"/>
            <a:ext cx="77088" cy="88912"/>
          </a:xfrm>
          <a:custGeom>
            <a:avLst/>
            <a:gdLst/>
            <a:ahLst/>
            <a:cxnLst/>
            <a:rect l="l" t="t" r="r" b="b"/>
            <a:pathLst>
              <a:path w="77088" h="88912">
                <a:moveTo>
                  <a:pt x="18034" y="0"/>
                </a:moveTo>
                <a:lnTo>
                  <a:pt x="0" y="0"/>
                </a:lnTo>
                <a:lnTo>
                  <a:pt x="0" y="88912"/>
                </a:lnTo>
                <a:lnTo>
                  <a:pt x="21577" y="88912"/>
                </a:lnTo>
                <a:lnTo>
                  <a:pt x="34160" y="67297"/>
                </a:lnTo>
                <a:lnTo>
                  <a:pt x="17665" y="67297"/>
                </a:lnTo>
                <a:lnTo>
                  <a:pt x="18034" y="45719"/>
                </a:lnTo>
                <a:lnTo>
                  <a:pt x="18034" y="0"/>
                </a:lnTo>
                <a:close/>
              </a:path>
              <a:path w="77088" h="88912">
                <a:moveTo>
                  <a:pt x="77089" y="21577"/>
                </a:moveTo>
                <a:lnTo>
                  <a:pt x="59410" y="21577"/>
                </a:lnTo>
                <a:lnTo>
                  <a:pt x="59042" y="43040"/>
                </a:lnTo>
                <a:lnTo>
                  <a:pt x="59042" y="88912"/>
                </a:lnTo>
                <a:lnTo>
                  <a:pt x="77089" y="88912"/>
                </a:lnTo>
                <a:lnTo>
                  <a:pt x="77089" y="21577"/>
                </a:lnTo>
                <a:close/>
              </a:path>
              <a:path w="77088" h="88912">
                <a:moveTo>
                  <a:pt x="77089" y="0"/>
                </a:moveTo>
                <a:lnTo>
                  <a:pt x="55499" y="0"/>
                </a:lnTo>
                <a:lnTo>
                  <a:pt x="24384" y="54355"/>
                </a:lnTo>
                <a:lnTo>
                  <a:pt x="18034" y="67297"/>
                </a:lnTo>
                <a:lnTo>
                  <a:pt x="34160" y="67297"/>
                </a:lnTo>
                <a:lnTo>
                  <a:pt x="52946" y="35026"/>
                </a:lnTo>
                <a:lnTo>
                  <a:pt x="59042" y="21577"/>
                </a:lnTo>
                <a:lnTo>
                  <a:pt x="77089" y="21577"/>
                </a:lnTo>
                <a:lnTo>
                  <a:pt x="77089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6289438" y="4305736"/>
            <a:ext cx="67690" cy="88925"/>
          </a:xfrm>
          <a:custGeom>
            <a:avLst/>
            <a:gdLst/>
            <a:ahLst/>
            <a:cxnLst/>
            <a:rect l="l" t="t" r="r" b="b"/>
            <a:pathLst>
              <a:path w="67690" h="88925">
                <a:moveTo>
                  <a:pt x="67690" y="0"/>
                </a:moveTo>
                <a:lnTo>
                  <a:pt x="30852" y="474"/>
                </a:lnTo>
                <a:lnTo>
                  <a:pt x="19107" y="4165"/>
                </a:lnTo>
                <a:lnTo>
                  <a:pt x="8658" y="14481"/>
                </a:lnTo>
                <a:lnTo>
                  <a:pt x="4476" y="34829"/>
                </a:lnTo>
                <a:lnTo>
                  <a:pt x="11631" y="47048"/>
                </a:lnTo>
                <a:lnTo>
                  <a:pt x="21208" y="52323"/>
                </a:lnTo>
                <a:lnTo>
                  <a:pt x="0" y="88925"/>
                </a:lnTo>
                <a:lnTo>
                  <a:pt x="21577" y="88925"/>
                </a:lnTo>
                <a:lnTo>
                  <a:pt x="38861" y="55879"/>
                </a:lnTo>
                <a:lnTo>
                  <a:pt x="67690" y="55879"/>
                </a:lnTo>
                <a:lnTo>
                  <a:pt x="67690" y="41909"/>
                </a:lnTo>
                <a:lnTo>
                  <a:pt x="49644" y="41909"/>
                </a:lnTo>
                <a:lnTo>
                  <a:pt x="22745" y="41782"/>
                </a:lnTo>
                <a:lnTo>
                  <a:pt x="22745" y="23113"/>
                </a:lnTo>
                <a:lnTo>
                  <a:pt x="24637" y="13944"/>
                </a:lnTo>
                <a:lnTo>
                  <a:pt x="67690" y="13944"/>
                </a:lnTo>
                <a:lnTo>
                  <a:pt x="67690" y="0"/>
                </a:lnTo>
                <a:close/>
              </a:path>
              <a:path w="67690" h="88925">
                <a:moveTo>
                  <a:pt x="67690" y="55879"/>
                </a:moveTo>
                <a:lnTo>
                  <a:pt x="49644" y="55879"/>
                </a:lnTo>
                <a:lnTo>
                  <a:pt x="49644" y="88925"/>
                </a:lnTo>
                <a:lnTo>
                  <a:pt x="67690" y="88925"/>
                </a:lnTo>
                <a:lnTo>
                  <a:pt x="67690" y="55879"/>
                </a:lnTo>
                <a:close/>
              </a:path>
              <a:path w="67690" h="88925">
                <a:moveTo>
                  <a:pt x="67690" y="13944"/>
                </a:moveTo>
                <a:lnTo>
                  <a:pt x="49644" y="13944"/>
                </a:lnTo>
                <a:lnTo>
                  <a:pt x="49644" y="41909"/>
                </a:lnTo>
                <a:lnTo>
                  <a:pt x="67690" y="41909"/>
                </a:lnTo>
                <a:lnTo>
                  <a:pt x="67690" y="13944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5020707" y="4440763"/>
            <a:ext cx="84257" cy="34213"/>
          </a:xfrm>
          <a:custGeom>
            <a:avLst/>
            <a:gdLst/>
            <a:ahLst/>
            <a:cxnLst/>
            <a:rect l="l" t="t" r="r" b="b"/>
            <a:pathLst>
              <a:path w="84257" h="34213">
                <a:moveTo>
                  <a:pt x="64376" y="0"/>
                </a:moveTo>
                <a:lnTo>
                  <a:pt x="0" y="0"/>
                </a:lnTo>
                <a:lnTo>
                  <a:pt x="0" y="34213"/>
                </a:lnTo>
                <a:lnTo>
                  <a:pt x="64376" y="34213"/>
                </a:lnTo>
                <a:lnTo>
                  <a:pt x="79445" y="29403"/>
                </a:lnTo>
                <a:lnTo>
                  <a:pt x="84257" y="17960"/>
                </a:lnTo>
                <a:lnTo>
                  <a:pt x="80263" y="5691"/>
                </a:lnTo>
                <a:lnTo>
                  <a:pt x="66611" y="64"/>
                </a:lnTo>
                <a:lnTo>
                  <a:pt x="64376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5341470" y="4439856"/>
            <a:ext cx="77294" cy="34963"/>
          </a:xfrm>
          <a:custGeom>
            <a:avLst/>
            <a:gdLst/>
            <a:ahLst/>
            <a:cxnLst/>
            <a:rect l="l" t="t" r="r" b="b"/>
            <a:pathLst>
              <a:path w="77294" h="34963">
                <a:moveTo>
                  <a:pt x="57467" y="0"/>
                </a:moveTo>
                <a:lnTo>
                  <a:pt x="0" y="0"/>
                </a:lnTo>
                <a:lnTo>
                  <a:pt x="0" y="34963"/>
                </a:lnTo>
                <a:lnTo>
                  <a:pt x="57467" y="34963"/>
                </a:lnTo>
                <a:lnTo>
                  <a:pt x="72418" y="30148"/>
                </a:lnTo>
                <a:lnTo>
                  <a:pt x="77294" y="18629"/>
                </a:lnTo>
                <a:lnTo>
                  <a:pt x="73392" y="6082"/>
                </a:lnTo>
                <a:lnTo>
                  <a:pt x="60257" y="109"/>
                </a:lnTo>
                <a:lnTo>
                  <a:pt x="57467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5020714" y="4385589"/>
            <a:ext cx="78917" cy="33528"/>
          </a:xfrm>
          <a:custGeom>
            <a:avLst/>
            <a:gdLst/>
            <a:ahLst/>
            <a:cxnLst/>
            <a:rect l="l" t="t" r="r" b="b"/>
            <a:pathLst>
              <a:path w="78917" h="33527">
                <a:moveTo>
                  <a:pt x="0" y="0"/>
                </a:moveTo>
                <a:lnTo>
                  <a:pt x="0" y="33528"/>
                </a:lnTo>
                <a:lnTo>
                  <a:pt x="59054" y="33528"/>
                </a:lnTo>
                <a:lnTo>
                  <a:pt x="74338" y="28908"/>
                </a:lnTo>
                <a:lnTo>
                  <a:pt x="78917" y="17646"/>
                </a:lnTo>
                <a:lnTo>
                  <a:pt x="74701" y="5798"/>
                </a:lnTo>
                <a:lnTo>
                  <a:pt x="60788" y="43"/>
                </a:lnTo>
                <a:lnTo>
                  <a:pt x="0" y="0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4900736" y="4163876"/>
            <a:ext cx="736942" cy="426224"/>
          </a:xfrm>
          <a:custGeom>
            <a:avLst/>
            <a:gdLst/>
            <a:ahLst/>
            <a:cxnLst/>
            <a:rect l="l" t="t" r="r" b="b"/>
            <a:pathLst>
              <a:path w="736942" h="426224">
                <a:moveTo>
                  <a:pt x="736942" y="0"/>
                </a:moveTo>
                <a:lnTo>
                  <a:pt x="195325" y="0"/>
                </a:lnTo>
                <a:lnTo>
                  <a:pt x="12" y="195275"/>
                </a:lnTo>
                <a:lnTo>
                  <a:pt x="0" y="426224"/>
                </a:lnTo>
                <a:lnTo>
                  <a:pt x="541680" y="426224"/>
                </a:lnTo>
                <a:lnTo>
                  <a:pt x="630523" y="337375"/>
                </a:lnTo>
                <a:lnTo>
                  <a:pt x="252869" y="337375"/>
                </a:lnTo>
                <a:lnTo>
                  <a:pt x="88912" y="337362"/>
                </a:lnTo>
                <a:lnTo>
                  <a:pt x="88912" y="195275"/>
                </a:lnTo>
                <a:lnTo>
                  <a:pt x="736942" y="195275"/>
                </a:lnTo>
                <a:lnTo>
                  <a:pt x="736942" y="0"/>
                </a:lnTo>
                <a:close/>
              </a:path>
              <a:path w="736942" h="426224">
                <a:moveTo>
                  <a:pt x="409663" y="195275"/>
                </a:moveTo>
                <a:lnTo>
                  <a:pt x="323151" y="195275"/>
                </a:lnTo>
                <a:lnTo>
                  <a:pt x="338378" y="196644"/>
                </a:lnTo>
                <a:lnTo>
                  <a:pt x="352125" y="200627"/>
                </a:lnTo>
                <a:lnTo>
                  <a:pt x="382625" y="226348"/>
                </a:lnTo>
                <a:lnTo>
                  <a:pt x="392136" y="253070"/>
                </a:lnTo>
                <a:lnTo>
                  <a:pt x="391331" y="271191"/>
                </a:lnTo>
                <a:lnTo>
                  <a:pt x="376363" y="312596"/>
                </a:lnTo>
                <a:lnTo>
                  <a:pt x="332628" y="336849"/>
                </a:lnTo>
                <a:lnTo>
                  <a:pt x="323151" y="337375"/>
                </a:lnTo>
                <a:lnTo>
                  <a:pt x="630536" y="337362"/>
                </a:lnTo>
                <a:lnTo>
                  <a:pt x="409663" y="337362"/>
                </a:lnTo>
                <a:lnTo>
                  <a:pt x="409663" y="195275"/>
                </a:lnTo>
                <a:close/>
              </a:path>
              <a:path w="736942" h="426224">
                <a:moveTo>
                  <a:pt x="252869" y="195275"/>
                </a:moveTo>
                <a:lnTo>
                  <a:pt x="177939" y="195275"/>
                </a:lnTo>
                <a:lnTo>
                  <a:pt x="197224" y="196962"/>
                </a:lnTo>
                <a:lnTo>
                  <a:pt x="211893" y="201797"/>
                </a:lnTo>
                <a:lnTo>
                  <a:pt x="222218" y="209443"/>
                </a:lnTo>
                <a:lnTo>
                  <a:pt x="228472" y="219561"/>
                </a:lnTo>
                <a:lnTo>
                  <a:pt x="230927" y="231815"/>
                </a:lnTo>
                <a:lnTo>
                  <a:pt x="228926" y="246429"/>
                </a:lnTo>
                <a:lnTo>
                  <a:pt x="222590" y="257122"/>
                </a:lnTo>
                <a:lnTo>
                  <a:pt x="228736" y="268198"/>
                </a:lnTo>
                <a:lnTo>
                  <a:pt x="233631" y="279736"/>
                </a:lnTo>
                <a:lnTo>
                  <a:pt x="236170" y="292538"/>
                </a:lnTo>
                <a:lnTo>
                  <a:pt x="234643" y="306607"/>
                </a:lnTo>
                <a:lnTo>
                  <a:pt x="192533" y="336993"/>
                </a:lnTo>
                <a:lnTo>
                  <a:pt x="183464" y="337362"/>
                </a:lnTo>
                <a:lnTo>
                  <a:pt x="252869" y="337362"/>
                </a:lnTo>
                <a:lnTo>
                  <a:pt x="252869" y="310921"/>
                </a:lnTo>
                <a:lnTo>
                  <a:pt x="320268" y="310921"/>
                </a:lnTo>
                <a:lnTo>
                  <a:pt x="334269" y="308628"/>
                </a:lnTo>
                <a:lnTo>
                  <a:pt x="345768" y="302110"/>
                </a:lnTo>
                <a:lnTo>
                  <a:pt x="354291" y="291903"/>
                </a:lnTo>
                <a:lnTo>
                  <a:pt x="268084" y="279209"/>
                </a:lnTo>
                <a:lnTo>
                  <a:pt x="268084" y="253479"/>
                </a:lnTo>
                <a:lnTo>
                  <a:pt x="359194" y="253479"/>
                </a:lnTo>
                <a:lnTo>
                  <a:pt x="353941" y="240249"/>
                </a:lnTo>
                <a:lnTo>
                  <a:pt x="345267" y="230198"/>
                </a:lnTo>
                <a:lnTo>
                  <a:pt x="333646" y="223865"/>
                </a:lnTo>
                <a:lnTo>
                  <a:pt x="320268" y="221716"/>
                </a:lnTo>
                <a:lnTo>
                  <a:pt x="252869" y="221716"/>
                </a:lnTo>
                <a:lnTo>
                  <a:pt x="252869" y="195275"/>
                </a:lnTo>
                <a:close/>
              </a:path>
              <a:path w="736942" h="426224">
                <a:moveTo>
                  <a:pt x="736942" y="195275"/>
                </a:moveTo>
                <a:lnTo>
                  <a:pt x="541680" y="195275"/>
                </a:lnTo>
                <a:lnTo>
                  <a:pt x="541680" y="221716"/>
                </a:lnTo>
                <a:lnTo>
                  <a:pt x="440728" y="221716"/>
                </a:lnTo>
                <a:lnTo>
                  <a:pt x="440728" y="249745"/>
                </a:lnTo>
                <a:lnTo>
                  <a:pt x="498195" y="249745"/>
                </a:lnTo>
                <a:lnTo>
                  <a:pt x="516956" y="251610"/>
                </a:lnTo>
                <a:lnTo>
                  <a:pt x="531162" y="256894"/>
                </a:lnTo>
                <a:lnTo>
                  <a:pt x="541165" y="265130"/>
                </a:lnTo>
                <a:lnTo>
                  <a:pt x="547320" y="275852"/>
                </a:lnTo>
                <a:lnTo>
                  <a:pt x="549980" y="288591"/>
                </a:lnTo>
                <a:lnTo>
                  <a:pt x="548581" y="303353"/>
                </a:lnTo>
                <a:lnTo>
                  <a:pt x="509693" y="336584"/>
                </a:lnTo>
                <a:lnTo>
                  <a:pt x="497319" y="337362"/>
                </a:lnTo>
                <a:lnTo>
                  <a:pt x="630536" y="337362"/>
                </a:lnTo>
                <a:lnTo>
                  <a:pt x="736942" y="230949"/>
                </a:lnTo>
                <a:lnTo>
                  <a:pt x="736942" y="195275"/>
                </a:lnTo>
                <a:close/>
              </a:path>
            </a:pathLst>
          </a:custGeom>
          <a:solidFill>
            <a:srgbClr val="008FD5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3202931" y="756110"/>
            <a:ext cx="262829" cy="414682"/>
          </a:xfrm>
          <a:custGeom>
            <a:avLst/>
            <a:gdLst/>
            <a:ahLst/>
            <a:cxnLst/>
            <a:rect l="l" t="t" r="r" b="b"/>
            <a:pathLst>
              <a:path w="262829" h="414682">
                <a:moveTo>
                  <a:pt x="98637" y="8308"/>
                </a:moveTo>
                <a:lnTo>
                  <a:pt x="57419" y="33044"/>
                </a:lnTo>
                <a:lnTo>
                  <a:pt x="28861" y="64413"/>
                </a:lnTo>
                <a:lnTo>
                  <a:pt x="10732" y="100923"/>
                </a:lnTo>
                <a:lnTo>
                  <a:pt x="1601" y="141081"/>
                </a:lnTo>
                <a:lnTo>
                  <a:pt x="0" y="161997"/>
                </a:lnTo>
                <a:lnTo>
                  <a:pt x="149" y="183198"/>
                </a:lnTo>
                <a:lnTo>
                  <a:pt x="5031" y="225631"/>
                </a:lnTo>
                <a:lnTo>
                  <a:pt x="14900" y="266739"/>
                </a:lnTo>
                <a:lnTo>
                  <a:pt x="28409" y="304882"/>
                </a:lnTo>
                <a:lnTo>
                  <a:pt x="52554" y="352944"/>
                </a:lnTo>
                <a:lnTo>
                  <a:pt x="75981" y="383946"/>
                </a:lnTo>
                <a:lnTo>
                  <a:pt x="114189" y="409301"/>
                </a:lnTo>
                <a:lnTo>
                  <a:pt x="149264" y="414682"/>
                </a:lnTo>
                <a:lnTo>
                  <a:pt x="160413" y="412907"/>
                </a:lnTo>
                <a:lnTo>
                  <a:pt x="195638" y="387897"/>
                </a:lnTo>
                <a:lnTo>
                  <a:pt x="203467" y="357082"/>
                </a:lnTo>
                <a:lnTo>
                  <a:pt x="202528" y="345615"/>
                </a:lnTo>
                <a:lnTo>
                  <a:pt x="181164" y="298372"/>
                </a:lnTo>
                <a:lnTo>
                  <a:pt x="153155" y="269815"/>
                </a:lnTo>
                <a:lnTo>
                  <a:pt x="125128" y="246274"/>
                </a:lnTo>
                <a:lnTo>
                  <a:pt x="115814" y="238325"/>
                </a:lnTo>
                <a:lnTo>
                  <a:pt x="88608" y="211615"/>
                </a:lnTo>
                <a:lnTo>
                  <a:pt x="64584" y="178938"/>
                </a:lnTo>
                <a:lnTo>
                  <a:pt x="48798" y="143377"/>
                </a:lnTo>
                <a:lnTo>
                  <a:pt x="42063" y="100923"/>
                </a:lnTo>
                <a:lnTo>
                  <a:pt x="42072" y="98704"/>
                </a:lnTo>
                <a:lnTo>
                  <a:pt x="51658" y="54536"/>
                </a:lnTo>
                <a:lnTo>
                  <a:pt x="74425" y="22163"/>
                </a:lnTo>
                <a:lnTo>
                  <a:pt x="85659" y="14560"/>
                </a:lnTo>
                <a:lnTo>
                  <a:pt x="98637" y="8308"/>
                </a:lnTo>
                <a:close/>
              </a:path>
              <a:path w="262829" h="414682">
                <a:moveTo>
                  <a:pt x="138808" y="0"/>
                </a:moveTo>
                <a:lnTo>
                  <a:pt x="136750" y="50"/>
                </a:lnTo>
                <a:lnTo>
                  <a:pt x="134668" y="190"/>
                </a:lnTo>
                <a:lnTo>
                  <a:pt x="132598" y="355"/>
                </a:lnTo>
                <a:lnTo>
                  <a:pt x="146660" y="962"/>
                </a:lnTo>
                <a:lnTo>
                  <a:pt x="157979" y="4354"/>
                </a:lnTo>
                <a:lnTo>
                  <a:pt x="183513" y="45559"/>
                </a:lnTo>
                <a:lnTo>
                  <a:pt x="183688" y="54536"/>
                </a:lnTo>
                <a:lnTo>
                  <a:pt x="182941" y="64413"/>
                </a:lnTo>
                <a:lnTo>
                  <a:pt x="164076" y="112049"/>
                </a:lnTo>
                <a:lnTo>
                  <a:pt x="151076" y="128587"/>
                </a:lnTo>
                <a:lnTo>
                  <a:pt x="149362" y="130568"/>
                </a:lnTo>
                <a:lnTo>
                  <a:pt x="133624" y="170880"/>
                </a:lnTo>
                <a:lnTo>
                  <a:pt x="134143" y="182914"/>
                </a:lnTo>
                <a:lnTo>
                  <a:pt x="160702" y="220742"/>
                </a:lnTo>
                <a:lnTo>
                  <a:pt x="184019" y="227007"/>
                </a:lnTo>
                <a:lnTo>
                  <a:pt x="195432" y="226621"/>
                </a:lnTo>
                <a:lnTo>
                  <a:pt x="234599" y="204455"/>
                </a:lnTo>
                <a:lnTo>
                  <a:pt x="255198" y="167134"/>
                </a:lnTo>
                <a:lnTo>
                  <a:pt x="262829" y="127368"/>
                </a:lnTo>
                <a:lnTo>
                  <a:pt x="262777" y="120655"/>
                </a:lnTo>
                <a:lnTo>
                  <a:pt x="252607" y="73579"/>
                </a:lnTo>
                <a:lnTo>
                  <a:pt x="231905" y="40727"/>
                </a:lnTo>
                <a:lnTo>
                  <a:pt x="202255" y="15963"/>
                </a:lnTo>
                <a:lnTo>
                  <a:pt x="165914" y="2042"/>
                </a:lnTo>
                <a:lnTo>
                  <a:pt x="152594" y="229"/>
                </a:lnTo>
                <a:lnTo>
                  <a:pt x="138808" y="0"/>
                </a:lnTo>
                <a:close/>
              </a:path>
            </a:pathLst>
          </a:custGeom>
          <a:solidFill>
            <a:srgbClr val="00AAE7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3244951" y="756403"/>
            <a:ext cx="141757" cy="237139"/>
          </a:xfrm>
          <a:custGeom>
            <a:avLst/>
            <a:gdLst/>
            <a:ahLst/>
            <a:cxnLst/>
            <a:rect l="l" t="t" r="r" b="b"/>
            <a:pathLst>
              <a:path w="141757" h="237139">
                <a:moveTo>
                  <a:pt x="97463" y="0"/>
                </a:moveTo>
                <a:lnTo>
                  <a:pt x="53850" y="9953"/>
                </a:lnTo>
                <a:lnTo>
                  <a:pt x="15427" y="42783"/>
                </a:lnTo>
                <a:lnTo>
                  <a:pt x="1910" y="78501"/>
                </a:lnTo>
                <a:lnTo>
                  <a:pt x="0" y="101399"/>
                </a:lnTo>
                <a:lnTo>
                  <a:pt x="181" y="105720"/>
                </a:lnTo>
                <a:lnTo>
                  <a:pt x="11036" y="155108"/>
                </a:lnTo>
                <a:lnTo>
                  <a:pt x="32134" y="192296"/>
                </a:lnTo>
                <a:lnTo>
                  <a:pt x="57450" y="222663"/>
                </a:lnTo>
                <a:lnTo>
                  <a:pt x="72754" y="237139"/>
                </a:lnTo>
                <a:lnTo>
                  <a:pt x="65704" y="229564"/>
                </a:lnTo>
                <a:lnTo>
                  <a:pt x="59503" y="219980"/>
                </a:lnTo>
                <a:lnTo>
                  <a:pt x="54365" y="208669"/>
                </a:lnTo>
                <a:lnTo>
                  <a:pt x="50500" y="195913"/>
                </a:lnTo>
                <a:lnTo>
                  <a:pt x="48122" y="181994"/>
                </a:lnTo>
                <a:lnTo>
                  <a:pt x="47441" y="167194"/>
                </a:lnTo>
                <a:lnTo>
                  <a:pt x="47637" y="161966"/>
                </a:lnTo>
                <a:lnTo>
                  <a:pt x="59452" y="117644"/>
                </a:lnTo>
                <a:lnTo>
                  <a:pt x="85301" y="87661"/>
                </a:lnTo>
                <a:lnTo>
                  <a:pt x="107530" y="78998"/>
                </a:lnTo>
                <a:lnTo>
                  <a:pt x="135575" y="78998"/>
                </a:lnTo>
                <a:lnTo>
                  <a:pt x="139247" y="70701"/>
                </a:lnTo>
                <a:lnTo>
                  <a:pt x="141522" y="58277"/>
                </a:lnTo>
                <a:lnTo>
                  <a:pt x="141676" y="54616"/>
                </a:lnTo>
                <a:lnTo>
                  <a:pt x="141757" y="51857"/>
                </a:lnTo>
                <a:lnTo>
                  <a:pt x="140508" y="38470"/>
                </a:lnTo>
                <a:lnTo>
                  <a:pt x="121183" y="7191"/>
                </a:lnTo>
                <a:lnTo>
                  <a:pt x="120078" y="6403"/>
                </a:lnTo>
                <a:lnTo>
                  <a:pt x="118935" y="5718"/>
                </a:lnTo>
                <a:lnTo>
                  <a:pt x="117779" y="5057"/>
                </a:lnTo>
                <a:lnTo>
                  <a:pt x="108757" y="1506"/>
                </a:lnTo>
                <a:lnTo>
                  <a:pt x="97463" y="0"/>
                </a:lnTo>
                <a:close/>
              </a:path>
              <a:path w="141757" h="237139">
                <a:moveTo>
                  <a:pt x="135575" y="78998"/>
                </a:moveTo>
                <a:lnTo>
                  <a:pt x="107530" y="78998"/>
                </a:lnTo>
                <a:lnTo>
                  <a:pt x="123976" y="80080"/>
                </a:lnTo>
                <a:lnTo>
                  <a:pt x="133857" y="82881"/>
                </a:lnTo>
                <a:lnTo>
                  <a:pt x="135575" y="78998"/>
                </a:lnTo>
                <a:close/>
              </a:path>
            </a:pathLst>
          </a:custGeom>
          <a:solidFill>
            <a:srgbClr val="F47B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3601035" y="879209"/>
            <a:ext cx="1434807" cy="168423"/>
          </a:xfrm>
          <a:custGeom>
            <a:avLst/>
            <a:gdLst/>
            <a:ahLst/>
            <a:cxnLst/>
            <a:rect l="l" t="t" r="r" b="b"/>
            <a:pathLst>
              <a:path w="1434807" h="168423">
                <a:moveTo>
                  <a:pt x="199301" y="41452"/>
                </a:moveTo>
                <a:lnTo>
                  <a:pt x="158925" y="52522"/>
                </a:lnTo>
                <a:lnTo>
                  <a:pt x="136442" y="84768"/>
                </a:lnTo>
                <a:lnTo>
                  <a:pt x="132331" y="119574"/>
                </a:lnTo>
                <a:lnTo>
                  <a:pt x="136246" y="132406"/>
                </a:lnTo>
                <a:lnTo>
                  <a:pt x="176213" y="164552"/>
                </a:lnTo>
                <a:lnTo>
                  <a:pt x="209428" y="168423"/>
                </a:lnTo>
                <a:lnTo>
                  <a:pt x="223353" y="165712"/>
                </a:lnTo>
                <a:lnTo>
                  <a:pt x="235805" y="160666"/>
                </a:lnTo>
                <a:lnTo>
                  <a:pt x="246535" y="153259"/>
                </a:lnTo>
                <a:lnTo>
                  <a:pt x="253447" y="145529"/>
                </a:lnTo>
                <a:lnTo>
                  <a:pt x="199301" y="145529"/>
                </a:lnTo>
                <a:lnTo>
                  <a:pt x="197105" y="145449"/>
                </a:lnTo>
                <a:lnTo>
                  <a:pt x="186233" y="142490"/>
                </a:lnTo>
                <a:lnTo>
                  <a:pt x="176700" y="134813"/>
                </a:lnTo>
                <a:lnTo>
                  <a:pt x="169939" y="121809"/>
                </a:lnTo>
                <a:lnTo>
                  <a:pt x="167385" y="102866"/>
                </a:lnTo>
                <a:lnTo>
                  <a:pt x="170661" y="85567"/>
                </a:lnTo>
                <a:lnTo>
                  <a:pt x="178221" y="73776"/>
                </a:lnTo>
                <a:lnTo>
                  <a:pt x="188651" y="67041"/>
                </a:lnTo>
                <a:lnTo>
                  <a:pt x="200537" y="64909"/>
                </a:lnTo>
                <a:lnTo>
                  <a:pt x="254263" y="64909"/>
                </a:lnTo>
                <a:lnTo>
                  <a:pt x="251219" y="60848"/>
                </a:lnTo>
                <a:lnTo>
                  <a:pt x="240948" y="52448"/>
                </a:lnTo>
                <a:lnTo>
                  <a:pt x="228686" y="46377"/>
                </a:lnTo>
                <a:lnTo>
                  <a:pt x="214710" y="42693"/>
                </a:lnTo>
                <a:lnTo>
                  <a:pt x="199301" y="41452"/>
                </a:lnTo>
                <a:close/>
              </a:path>
              <a:path w="1434807" h="168423">
                <a:moveTo>
                  <a:pt x="254263" y="64909"/>
                </a:moveTo>
                <a:lnTo>
                  <a:pt x="200537" y="64909"/>
                </a:lnTo>
                <a:lnTo>
                  <a:pt x="211622" y="67566"/>
                </a:lnTo>
                <a:lnTo>
                  <a:pt x="221459" y="74974"/>
                </a:lnTo>
                <a:lnTo>
                  <a:pt x="228496" y="87675"/>
                </a:lnTo>
                <a:lnTo>
                  <a:pt x="231184" y="106212"/>
                </a:lnTo>
                <a:lnTo>
                  <a:pt x="228165" y="124116"/>
                </a:lnTo>
                <a:lnTo>
                  <a:pt x="220762" y="136325"/>
                </a:lnTo>
                <a:lnTo>
                  <a:pt x="210599" y="143306"/>
                </a:lnTo>
                <a:lnTo>
                  <a:pt x="199301" y="145529"/>
                </a:lnTo>
                <a:lnTo>
                  <a:pt x="253447" y="145529"/>
                </a:lnTo>
                <a:lnTo>
                  <a:pt x="255296" y="143461"/>
                </a:lnTo>
                <a:lnTo>
                  <a:pt x="261839" y="131246"/>
                </a:lnTo>
                <a:lnTo>
                  <a:pt x="265916" y="116585"/>
                </a:lnTo>
                <a:lnTo>
                  <a:pt x="267279" y="99451"/>
                </a:lnTo>
                <a:lnTo>
                  <a:pt x="264664" y="84406"/>
                </a:lnTo>
                <a:lnTo>
                  <a:pt x="259217" y="71520"/>
                </a:lnTo>
                <a:lnTo>
                  <a:pt x="254263" y="64909"/>
                </a:lnTo>
                <a:close/>
              </a:path>
              <a:path w="1434807" h="168423">
                <a:moveTo>
                  <a:pt x="486371" y="67284"/>
                </a:moveTo>
                <a:lnTo>
                  <a:pt x="451561" y="67284"/>
                </a:lnTo>
                <a:lnTo>
                  <a:pt x="451561" y="165849"/>
                </a:lnTo>
                <a:lnTo>
                  <a:pt x="452831" y="167017"/>
                </a:lnTo>
                <a:lnTo>
                  <a:pt x="485139" y="167017"/>
                </a:lnTo>
                <a:lnTo>
                  <a:pt x="486371" y="165849"/>
                </a:lnTo>
                <a:lnTo>
                  <a:pt x="486371" y="67284"/>
                </a:lnTo>
                <a:close/>
              </a:path>
              <a:path w="1434807" h="168423">
                <a:moveTo>
                  <a:pt x="526491" y="43421"/>
                </a:moveTo>
                <a:lnTo>
                  <a:pt x="411467" y="43421"/>
                </a:lnTo>
                <a:lnTo>
                  <a:pt x="410197" y="44602"/>
                </a:lnTo>
                <a:lnTo>
                  <a:pt x="410209" y="66116"/>
                </a:lnTo>
                <a:lnTo>
                  <a:pt x="411467" y="67284"/>
                </a:lnTo>
                <a:lnTo>
                  <a:pt x="526491" y="67284"/>
                </a:lnTo>
                <a:lnTo>
                  <a:pt x="527761" y="66116"/>
                </a:lnTo>
                <a:lnTo>
                  <a:pt x="527761" y="44602"/>
                </a:lnTo>
                <a:lnTo>
                  <a:pt x="526491" y="43421"/>
                </a:lnTo>
                <a:close/>
              </a:path>
              <a:path w="1434807" h="168423">
                <a:moveTo>
                  <a:pt x="390715" y="43421"/>
                </a:moveTo>
                <a:lnTo>
                  <a:pt x="359448" y="43421"/>
                </a:lnTo>
                <a:lnTo>
                  <a:pt x="341568" y="44886"/>
                </a:lnTo>
                <a:lnTo>
                  <a:pt x="303121" y="64205"/>
                </a:lnTo>
                <a:lnTo>
                  <a:pt x="288058" y="98914"/>
                </a:lnTo>
                <a:lnTo>
                  <a:pt x="289171" y="113114"/>
                </a:lnTo>
                <a:lnTo>
                  <a:pt x="306767" y="148287"/>
                </a:lnTo>
                <a:lnTo>
                  <a:pt x="345678" y="166165"/>
                </a:lnTo>
                <a:lnTo>
                  <a:pt x="391439" y="167005"/>
                </a:lnTo>
                <a:lnTo>
                  <a:pt x="392950" y="167005"/>
                </a:lnTo>
                <a:lnTo>
                  <a:pt x="394233" y="165836"/>
                </a:lnTo>
                <a:lnTo>
                  <a:pt x="394068" y="144246"/>
                </a:lnTo>
                <a:lnTo>
                  <a:pt x="392836" y="143078"/>
                </a:lnTo>
                <a:lnTo>
                  <a:pt x="365482" y="143015"/>
                </a:lnTo>
                <a:lnTo>
                  <a:pt x="349849" y="140782"/>
                </a:lnTo>
                <a:lnTo>
                  <a:pt x="337439" y="134430"/>
                </a:lnTo>
                <a:lnTo>
                  <a:pt x="328810" y="124474"/>
                </a:lnTo>
                <a:lnTo>
                  <a:pt x="324519" y="111430"/>
                </a:lnTo>
                <a:lnTo>
                  <a:pt x="326568" y="94442"/>
                </a:lnTo>
                <a:lnTo>
                  <a:pt x="332717" y="81722"/>
                </a:lnTo>
                <a:lnTo>
                  <a:pt x="342255" y="73092"/>
                </a:lnTo>
                <a:lnTo>
                  <a:pt x="354473" y="68370"/>
                </a:lnTo>
                <a:lnTo>
                  <a:pt x="389166" y="67284"/>
                </a:lnTo>
                <a:lnTo>
                  <a:pt x="390626" y="67284"/>
                </a:lnTo>
                <a:lnTo>
                  <a:pt x="391858" y="66179"/>
                </a:lnTo>
                <a:lnTo>
                  <a:pt x="391985" y="44602"/>
                </a:lnTo>
                <a:lnTo>
                  <a:pt x="390715" y="43421"/>
                </a:lnTo>
                <a:close/>
              </a:path>
              <a:path w="1434807" h="168423">
                <a:moveTo>
                  <a:pt x="986967" y="43421"/>
                </a:moveTo>
                <a:lnTo>
                  <a:pt x="985672" y="44602"/>
                </a:lnTo>
                <a:lnTo>
                  <a:pt x="985672" y="165849"/>
                </a:lnTo>
                <a:lnTo>
                  <a:pt x="986929" y="167017"/>
                </a:lnTo>
                <a:lnTo>
                  <a:pt x="1019174" y="167017"/>
                </a:lnTo>
                <a:lnTo>
                  <a:pt x="1020432" y="165849"/>
                </a:lnTo>
                <a:lnTo>
                  <a:pt x="1020432" y="107835"/>
                </a:lnTo>
                <a:lnTo>
                  <a:pt x="1059029" y="107835"/>
                </a:lnTo>
                <a:lnTo>
                  <a:pt x="1053884" y="101854"/>
                </a:lnTo>
                <a:lnTo>
                  <a:pt x="1055859" y="99504"/>
                </a:lnTo>
                <a:lnTo>
                  <a:pt x="1020432" y="99504"/>
                </a:lnTo>
                <a:lnTo>
                  <a:pt x="1020432" y="44602"/>
                </a:lnTo>
                <a:lnTo>
                  <a:pt x="1019301" y="43484"/>
                </a:lnTo>
                <a:lnTo>
                  <a:pt x="986967" y="43421"/>
                </a:lnTo>
                <a:close/>
              </a:path>
              <a:path w="1434807" h="168423">
                <a:moveTo>
                  <a:pt x="1059029" y="107835"/>
                </a:moveTo>
                <a:lnTo>
                  <a:pt x="1021714" y="107835"/>
                </a:lnTo>
                <a:lnTo>
                  <a:pt x="1064691" y="164998"/>
                </a:lnTo>
                <a:lnTo>
                  <a:pt x="1065733" y="166458"/>
                </a:lnTo>
                <a:lnTo>
                  <a:pt x="1067180" y="167017"/>
                </a:lnTo>
                <a:lnTo>
                  <a:pt x="1108100" y="167017"/>
                </a:lnTo>
                <a:lnTo>
                  <a:pt x="1108697" y="165671"/>
                </a:lnTo>
                <a:lnTo>
                  <a:pt x="1107630" y="164338"/>
                </a:lnTo>
                <a:lnTo>
                  <a:pt x="1059029" y="107835"/>
                </a:lnTo>
                <a:close/>
              </a:path>
              <a:path w="1434807" h="168423">
                <a:moveTo>
                  <a:pt x="1101153" y="43421"/>
                </a:moveTo>
                <a:lnTo>
                  <a:pt x="1065339" y="43421"/>
                </a:lnTo>
                <a:lnTo>
                  <a:pt x="1064005" y="43929"/>
                </a:lnTo>
                <a:lnTo>
                  <a:pt x="1062977" y="44932"/>
                </a:lnTo>
                <a:lnTo>
                  <a:pt x="1021714" y="99504"/>
                </a:lnTo>
                <a:lnTo>
                  <a:pt x="1055859" y="99504"/>
                </a:lnTo>
                <a:lnTo>
                  <a:pt x="1095768" y="52031"/>
                </a:lnTo>
                <a:lnTo>
                  <a:pt x="1100937" y="45859"/>
                </a:lnTo>
                <a:lnTo>
                  <a:pt x="1101801" y="44602"/>
                </a:lnTo>
                <a:lnTo>
                  <a:pt x="1101153" y="43421"/>
                </a:lnTo>
                <a:close/>
              </a:path>
              <a:path w="1434807" h="168423">
                <a:moveTo>
                  <a:pt x="52895" y="0"/>
                </a:moveTo>
                <a:lnTo>
                  <a:pt x="12649" y="0"/>
                </a:lnTo>
                <a:lnTo>
                  <a:pt x="6032" y="965"/>
                </a:lnTo>
                <a:lnTo>
                  <a:pt x="787" y="5969"/>
                </a:lnTo>
                <a:lnTo>
                  <a:pt x="0" y="12192"/>
                </a:lnTo>
                <a:lnTo>
                  <a:pt x="0" y="165849"/>
                </a:lnTo>
                <a:lnTo>
                  <a:pt x="1206" y="167017"/>
                </a:lnTo>
                <a:lnTo>
                  <a:pt x="35026" y="167017"/>
                </a:lnTo>
                <a:lnTo>
                  <a:pt x="36283" y="165849"/>
                </a:lnTo>
                <a:lnTo>
                  <a:pt x="36283" y="104254"/>
                </a:lnTo>
                <a:lnTo>
                  <a:pt x="59499" y="104254"/>
                </a:lnTo>
                <a:lnTo>
                  <a:pt x="105921" y="88281"/>
                </a:lnTo>
                <a:lnTo>
                  <a:pt x="114209" y="78016"/>
                </a:lnTo>
                <a:lnTo>
                  <a:pt x="36283" y="78016"/>
                </a:lnTo>
                <a:lnTo>
                  <a:pt x="36283" y="26225"/>
                </a:lnTo>
                <a:lnTo>
                  <a:pt x="113618" y="26225"/>
                </a:lnTo>
                <a:lnTo>
                  <a:pt x="107169" y="17578"/>
                </a:lnTo>
                <a:lnTo>
                  <a:pt x="94902" y="8622"/>
                </a:lnTo>
                <a:lnTo>
                  <a:pt x="77161" y="2361"/>
                </a:lnTo>
                <a:lnTo>
                  <a:pt x="52895" y="0"/>
                </a:lnTo>
                <a:close/>
              </a:path>
              <a:path w="1434807" h="168423">
                <a:moveTo>
                  <a:pt x="113618" y="26225"/>
                </a:moveTo>
                <a:lnTo>
                  <a:pt x="52895" y="26225"/>
                </a:lnTo>
                <a:lnTo>
                  <a:pt x="69616" y="29437"/>
                </a:lnTo>
                <a:lnTo>
                  <a:pt x="79607" y="37917"/>
                </a:lnTo>
                <a:lnTo>
                  <a:pt x="83255" y="49937"/>
                </a:lnTo>
                <a:lnTo>
                  <a:pt x="80741" y="62449"/>
                </a:lnTo>
                <a:lnTo>
                  <a:pt x="72569" y="72533"/>
                </a:lnTo>
                <a:lnTo>
                  <a:pt x="57882" y="77755"/>
                </a:lnTo>
                <a:lnTo>
                  <a:pt x="52895" y="78016"/>
                </a:lnTo>
                <a:lnTo>
                  <a:pt x="114209" y="78016"/>
                </a:lnTo>
                <a:lnTo>
                  <a:pt x="119187" y="67236"/>
                </a:lnTo>
                <a:lnTo>
                  <a:pt x="121428" y="56241"/>
                </a:lnTo>
                <a:lnTo>
                  <a:pt x="121091" y="48559"/>
                </a:lnTo>
                <a:lnTo>
                  <a:pt x="119267" y="38752"/>
                </a:lnTo>
                <a:lnTo>
                  <a:pt x="114958" y="28023"/>
                </a:lnTo>
                <a:lnTo>
                  <a:pt x="113618" y="26225"/>
                </a:lnTo>
                <a:close/>
              </a:path>
              <a:path w="1434807" h="168423">
                <a:moveTo>
                  <a:pt x="806843" y="67284"/>
                </a:moveTo>
                <a:lnTo>
                  <a:pt x="772121" y="67284"/>
                </a:lnTo>
                <a:lnTo>
                  <a:pt x="772121" y="165849"/>
                </a:lnTo>
                <a:lnTo>
                  <a:pt x="773366" y="167017"/>
                </a:lnTo>
                <a:lnTo>
                  <a:pt x="805599" y="167017"/>
                </a:lnTo>
                <a:lnTo>
                  <a:pt x="806843" y="165849"/>
                </a:lnTo>
                <a:lnTo>
                  <a:pt x="806843" y="67284"/>
                </a:lnTo>
                <a:close/>
              </a:path>
              <a:path w="1434807" h="168423">
                <a:moveTo>
                  <a:pt x="804176" y="43421"/>
                </a:moveTo>
                <a:lnTo>
                  <a:pt x="707072" y="43421"/>
                </a:lnTo>
                <a:lnTo>
                  <a:pt x="700303" y="49771"/>
                </a:lnTo>
                <a:lnTo>
                  <a:pt x="700303" y="104876"/>
                </a:lnTo>
                <a:lnTo>
                  <a:pt x="698143" y="122228"/>
                </a:lnTo>
                <a:lnTo>
                  <a:pt x="691880" y="134546"/>
                </a:lnTo>
                <a:lnTo>
                  <a:pt x="681841" y="141433"/>
                </a:lnTo>
                <a:lnTo>
                  <a:pt x="672147" y="142811"/>
                </a:lnTo>
                <a:lnTo>
                  <a:pt x="670674" y="142862"/>
                </a:lnTo>
                <a:lnTo>
                  <a:pt x="669480" y="143903"/>
                </a:lnTo>
                <a:lnTo>
                  <a:pt x="669496" y="165849"/>
                </a:lnTo>
                <a:lnTo>
                  <a:pt x="670559" y="166865"/>
                </a:lnTo>
                <a:lnTo>
                  <a:pt x="671995" y="167005"/>
                </a:lnTo>
                <a:lnTo>
                  <a:pt x="679576" y="166941"/>
                </a:lnTo>
                <a:lnTo>
                  <a:pt x="719920" y="147769"/>
                </a:lnTo>
                <a:lnTo>
                  <a:pt x="731278" y="67284"/>
                </a:lnTo>
                <a:lnTo>
                  <a:pt x="806843" y="67284"/>
                </a:lnTo>
                <a:lnTo>
                  <a:pt x="806843" y="44602"/>
                </a:lnTo>
                <a:lnTo>
                  <a:pt x="805675" y="43484"/>
                </a:lnTo>
                <a:lnTo>
                  <a:pt x="804176" y="43421"/>
                </a:lnTo>
                <a:close/>
              </a:path>
              <a:path w="1434807" h="168423">
                <a:moveTo>
                  <a:pt x="1310462" y="43421"/>
                </a:moveTo>
                <a:lnTo>
                  <a:pt x="1272730" y="43421"/>
                </a:lnTo>
                <a:lnTo>
                  <a:pt x="1265961" y="49771"/>
                </a:lnTo>
                <a:lnTo>
                  <a:pt x="1266012" y="165900"/>
                </a:lnTo>
                <a:lnTo>
                  <a:pt x="1267231" y="167017"/>
                </a:lnTo>
                <a:lnTo>
                  <a:pt x="1299400" y="167017"/>
                </a:lnTo>
                <a:lnTo>
                  <a:pt x="1300627" y="165900"/>
                </a:lnTo>
                <a:lnTo>
                  <a:pt x="1300721" y="96621"/>
                </a:lnTo>
                <a:lnTo>
                  <a:pt x="1299959" y="71450"/>
                </a:lnTo>
                <a:lnTo>
                  <a:pt x="1329612" y="71450"/>
                </a:lnTo>
                <a:lnTo>
                  <a:pt x="1312151" y="45808"/>
                </a:lnTo>
                <a:lnTo>
                  <a:pt x="1310462" y="43421"/>
                </a:lnTo>
                <a:close/>
              </a:path>
              <a:path w="1434807" h="168423">
                <a:moveTo>
                  <a:pt x="1434807" y="71450"/>
                </a:moveTo>
                <a:lnTo>
                  <a:pt x="1400911" y="71450"/>
                </a:lnTo>
                <a:lnTo>
                  <a:pt x="1400136" y="96621"/>
                </a:lnTo>
                <a:lnTo>
                  <a:pt x="1400189" y="165900"/>
                </a:lnTo>
                <a:lnTo>
                  <a:pt x="1401356" y="167017"/>
                </a:lnTo>
                <a:lnTo>
                  <a:pt x="1433601" y="167017"/>
                </a:lnTo>
                <a:lnTo>
                  <a:pt x="1434755" y="165900"/>
                </a:lnTo>
                <a:lnTo>
                  <a:pt x="1434807" y="71450"/>
                </a:lnTo>
                <a:close/>
              </a:path>
              <a:path w="1434807" h="168423">
                <a:moveTo>
                  <a:pt x="1329612" y="71450"/>
                </a:moveTo>
                <a:lnTo>
                  <a:pt x="1301229" y="71450"/>
                </a:lnTo>
                <a:lnTo>
                  <a:pt x="1346098" y="138506"/>
                </a:lnTo>
                <a:lnTo>
                  <a:pt x="1348447" y="141846"/>
                </a:lnTo>
                <a:lnTo>
                  <a:pt x="1352638" y="141782"/>
                </a:lnTo>
                <a:lnTo>
                  <a:pt x="1354810" y="138468"/>
                </a:lnTo>
                <a:lnTo>
                  <a:pt x="1379333" y="101777"/>
                </a:lnTo>
                <a:lnTo>
                  <a:pt x="1350263" y="101777"/>
                </a:lnTo>
                <a:lnTo>
                  <a:pt x="1329612" y="71450"/>
                </a:lnTo>
                <a:close/>
              </a:path>
              <a:path w="1434807" h="168423">
                <a:moveTo>
                  <a:pt x="1428013" y="43484"/>
                </a:moveTo>
                <a:lnTo>
                  <a:pt x="1392364" y="43484"/>
                </a:lnTo>
                <a:lnTo>
                  <a:pt x="1391069" y="43700"/>
                </a:lnTo>
                <a:lnTo>
                  <a:pt x="1389849" y="44183"/>
                </a:lnTo>
                <a:lnTo>
                  <a:pt x="1388706" y="45808"/>
                </a:lnTo>
                <a:lnTo>
                  <a:pt x="1350263" y="101777"/>
                </a:lnTo>
                <a:lnTo>
                  <a:pt x="1379333" y="101777"/>
                </a:lnTo>
                <a:lnTo>
                  <a:pt x="1399603" y="71450"/>
                </a:lnTo>
                <a:lnTo>
                  <a:pt x="1434807" y="71450"/>
                </a:lnTo>
                <a:lnTo>
                  <a:pt x="1434713" y="49771"/>
                </a:lnTo>
                <a:lnTo>
                  <a:pt x="1428013" y="43484"/>
                </a:lnTo>
                <a:close/>
              </a:path>
              <a:path w="1434807" h="168423">
                <a:moveTo>
                  <a:pt x="1175702" y="41452"/>
                </a:moveTo>
                <a:lnTo>
                  <a:pt x="1135375" y="52521"/>
                </a:lnTo>
                <a:lnTo>
                  <a:pt x="1112917" y="84784"/>
                </a:lnTo>
                <a:lnTo>
                  <a:pt x="1108815" y="119619"/>
                </a:lnTo>
                <a:lnTo>
                  <a:pt x="1112734" y="132439"/>
                </a:lnTo>
                <a:lnTo>
                  <a:pt x="1152709" y="164551"/>
                </a:lnTo>
                <a:lnTo>
                  <a:pt x="1185957" y="168411"/>
                </a:lnTo>
                <a:lnTo>
                  <a:pt x="1199880" y="165686"/>
                </a:lnTo>
                <a:lnTo>
                  <a:pt x="1212324" y="160630"/>
                </a:lnTo>
                <a:lnTo>
                  <a:pt x="1223044" y="153214"/>
                </a:lnTo>
                <a:lnTo>
                  <a:pt x="1229902" y="145529"/>
                </a:lnTo>
                <a:lnTo>
                  <a:pt x="1175702" y="145529"/>
                </a:lnTo>
                <a:lnTo>
                  <a:pt x="1173541" y="145451"/>
                </a:lnTo>
                <a:lnTo>
                  <a:pt x="1162680" y="142501"/>
                </a:lnTo>
                <a:lnTo>
                  <a:pt x="1153147" y="134829"/>
                </a:lnTo>
                <a:lnTo>
                  <a:pt x="1146382" y="121826"/>
                </a:lnTo>
                <a:lnTo>
                  <a:pt x="1143824" y="102882"/>
                </a:lnTo>
                <a:lnTo>
                  <a:pt x="1147097" y="85575"/>
                </a:lnTo>
                <a:lnTo>
                  <a:pt x="1154654" y="73780"/>
                </a:lnTo>
                <a:lnTo>
                  <a:pt x="1165081" y="67042"/>
                </a:lnTo>
                <a:lnTo>
                  <a:pt x="1176960" y="64910"/>
                </a:lnTo>
                <a:lnTo>
                  <a:pt x="1230735" y="64910"/>
                </a:lnTo>
                <a:lnTo>
                  <a:pt x="1227667" y="60825"/>
                </a:lnTo>
                <a:lnTo>
                  <a:pt x="1217390" y="52435"/>
                </a:lnTo>
                <a:lnTo>
                  <a:pt x="1205118" y="46372"/>
                </a:lnTo>
                <a:lnTo>
                  <a:pt x="1191129" y="42692"/>
                </a:lnTo>
                <a:lnTo>
                  <a:pt x="1175702" y="41452"/>
                </a:lnTo>
                <a:close/>
              </a:path>
              <a:path w="1434807" h="168423">
                <a:moveTo>
                  <a:pt x="1230735" y="64910"/>
                </a:moveTo>
                <a:lnTo>
                  <a:pt x="1176960" y="64910"/>
                </a:lnTo>
                <a:lnTo>
                  <a:pt x="1188070" y="67572"/>
                </a:lnTo>
                <a:lnTo>
                  <a:pt x="1197901" y="74983"/>
                </a:lnTo>
                <a:lnTo>
                  <a:pt x="1204921" y="87686"/>
                </a:lnTo>
                <a:lnTo>
                  <a:pt x="1207598" y="106224"/>
                </a:lnTo>
                <a:lnTo>
                  <a:pt x="1204586" y="124123"/>
                </a:lnTo>
                <a:lnTo>
                  <a:pt x="1197196" y="136328"/>
                </a:lnTo>
                <a:lnTo>
                  <a:pt x="1187033" y="143307"/>
                </a:lnTo>
                <a:lnTo>
                  <a:pt x="1175702" y="145529"/>
                </a:lnTo>
                <a:lnTo>
                  <a:pt x="1229902" y="145529"/>
                </a:lnTo>
                <a:lnTo>
                  <a:pt x="1231793" y="143410"/>
                </a:lnTo>
                <a:lnTo>
                  <a:pt x="1238325" y="131190"/>
                </a:lnTo>
                <a:lnTo>
                  <a:pt x="1242393" y="116524"/>
                </a:lnTo>
                <a:lnTo>
                  <a:pt x="1243752" y="99383"/>
                </a:lnTo>
                <a:lnTo>
                  <a:pt x="1241126" y="84356"/>
                </a:lnTo>
                <a:lnTo>
                  <a:pt x="1235668" y="71479"/>
                </a:lnTo>
                <a:lnTo>
                  <a:pt x="1230735" y="64910"/>
                </a:lnTo>
                <a:close/>
              </a:path>
              <a:path w="1434807" h="168423">
                <a:moveTo>
                  <a:pt x="613678" y="42007"/>
                </a:moveTo>
                <a:lnTo>
                  <a:pt x="568885" y="51713"/>
                </a:lnTo>
                <a:lnTo>
                  <a:pt x="542804" y="80173"/>
                </a:lnTo>
                <a:lnTo>
                  <a:pt x="539105" y="93317"/>
                </a:lnTo>
                <a:lnTo>
                  <a:pt x="540359" y="111276"/>
                </a:lnTo>
                <a:lnTo>
                  <a:pt x="560105" y="148632"/>
                </a:lnTo>
                <a:lnTo>
                  <a:pt x="595756" y="165079"/>
                </a:lnTo>
                <a:lnTo>
                  <a:pt x="647128" y="167017"/>
                </a:lnTo>
                <a:lnTo>
                  <a:pt x="648576" y="167017"/>
                </a:lnTo>
                <a:lnTo>
                  <a:pt x="649871" y="165900"/>
                </a:lnTo>
                <a:lnTo>
                  <a:pt x="649909" y="145173"/>
                </a:lnTo>
                <a:lnTo>
                  <a:pt x="649757" y="143903"/>
                </a:lnTo>
                <a:lnTo>
                  <a:pt x="648576" y="142862"/>
                </a:lnTo>
                <a:lnTo>
                  <a:pt x="618578" y="142862"/>
                </a:lnTo>
                <a:lnTo>
                  <a:pt x="602266" y="140834"/>
                </a:lnTo>
                <a:lnTo>
                  <a:pt x="588672" y="135236"/>
                </a:lnTo>
                <a:lnTo>
                  <a:pt x="579029" y="126798"/>
                </a:lnTo>
                <a:lnTo>
                  <a:pt x="574567" y="116252"/>
                </a:lnTo>
                <a:lnTo>
                  <a:pt x="647979" y="114998"/>
                </a:lnTo>
                <a:lnTo>
                  <a:pt x="656196" y="114998"/>
                </a:lnTo>
                <a:lnTo>
                  <a:pt x="663003" y="108661"/>
                </a:lnTo>
                <a:lnTo>
                  <a:pt x="663003" y="98158"/>
                </a:lnTo>
                <a:lnTo>
                  <a:pt x="662303" y="92837"/>
                </a:lnTo>
                <a:lnTo>
                  <a:pt x="574446" y="92837"/>
                </a:lnTo>
                <a:lnTo>
                  <a:pt x="577922" y="78601"/>
                </a:lnTo>
                <a:lnTo>
                  <a:pt x="586864" y="68406"/>
                </a:lnTo>
                <a:lnTo>
                  <a:pt x="599818" y="64021"/>
                </a:lnTo>
                <a:lnTo>
                  <a:pt x="601510" y="63969"/>
                </a:lnTo>
                <a:lnTo>
                  <a:pt x="652017" y="63969"/>
                </a:lnTo>
                <a:lnTo>
                  <a:pt x="644149" y="54686"/>
                </a:lnTo>
                <a:lnTo>
                  <a:pt x="631291" y="46570"/>
                </a:lnTo>
                <a:lnTo>
                  <a:pt x="613678" y="42007"/>
                </a:lnTo>
                <a:close/>
              </a:path>
              <a:path w="1434807" h="168423">
                <a:moveTo>
                  <a:pt x="652017" y="63969"/>
                </a:moveTo>
                <a:lnTo>
                  <a:pt x="601510" y="63969"/>
                </a:lnTo>
                <a:lnTo>
                  <a:pt x="613661" y="66490"/>
                </a:lnTo>
                <a:lnTo>
                  <a:pt x="623870" y="74627"/>
                </a:lnTo>
                <a:lnTo>
                  <a:pt x="628810" y="89245"/>
                </a:lnTo>
                <a:lnTo>
                  <a:pt x="574446" y="92837"/>
                </a:lnTo>
                <a:lnTo>
                  <a:pt x="662303" y="92837"/>
                </a:lnTo>
                <a:lnTo>
                  <a:pt x="661678" y="88091"/>
                </a:lnTo>
                <a:lnTo>
                  <a:pt x="658593" y="76673"/>
                </a:lnTo>
                <a:lnTo>
                  <a:pt x="653000" y="65129"/>
                </a:lnTo>
                <a:lnTo>
                  <a:pt x="652017" y="63969"/>
                </a:lnTo>
                <a:close/>
              </a:path>
              <a:path w="1434807" h="168423">
                <a:moveTo>
                  <a:pt x="911040" y="42538"/>
                </a:moveTo>
                <a:lnTo>
                  <a:pt x="864617" y="51270"/>
                </a:lnTo>
                <a:lnTo>
                  <a:pt x="833439" y="90412"/>
                </a:lnTo>
                <a:lnTo>
                  <a:pt x="831930" y="104406"/>
                </a:lnTo>
                <a:lnTo>
                  <a:pt x="833719" y="119974"/>
                </a:lnTo>
                <a:lnTo>
                  <a:pt x="856865" y="152620"/>
                </a:lnTo>
                <a:lnTo>
                  <a:pt x="896924" y="166242"/>
                </a:lnTo>
                <a:lnTo>
                  <a:pt x="918155" y="166427"/>
                </a:lnTo>
                <a:lnTo>
                  <a:pt x="933310" y="166037"/>
                </a:lnTo>
                <a:lnTo>
                  <a:pt x="941815" y="165554"/>
                </a:lnTo>
                <a:lnTo>
                  <a:pt x="944994" y="165417"/>
                </a:lnTo>
                <a:lnTo>
                  <a:pt x="946251" y="164312"/>
                </a:lnTo>
                <a:lnTo>
                  <a:pt x="946194" y="141619"/>
                </a:lnTo>
                <a:lnTo>
                  <a:pt x="918595" y="141619"/>
                </a:lnTo>
                <a:lnTo>
                  <a:pt x="900210" y="140068"/>
                </a:lnTo>
                <a:lnTo>
                  <a:pt x="885507" y="135680"/>
                </a:lnTo>
                <a:lnTo>
                  <a:pt x="874979" y="128843"/>
                </a:lnTo>
                <a:lnTo>
                  <a:pt x="869170" y="119957"/>
                </a:lnTo>
                <a:lnTo>
                  <a:pt x="941920" y="114998"/>
                </a:lnTo>
                <a:lnTo>
                  <a:pt x="950086" y="114998"/>
                </a:lnTo>
                <a:lnTo>
                  <a:pt x="956894" y="108686"/>
                </a:lnTo>
                <a:lnTo>
                  <a:pt x="956970" y="100977"/>
                </a:lnTo>
                <a:lnTo>
                  <a:pt x="956152" y="92849"/>
                </a:lnTo>
                <a:lnTo>
                  <a:pt x="868210" y="92849"/>
                </a:lnTo>
                <a:lnTo>
                  <a:pt x="871680" y="78603"/>
                </a:lnTo>
                <a:lnTo>
                  <a:pt x="880623" y="68403"/>
                </a:lnTo>
                <a:lnTo>
                  <a:pt x="893568" y="64021"/>
                </a:lnTo>
                <a:lnTo>
                  <a:pt x="895248" y="63969"/>
                </a:lnTo>
                <a:lnTo>
                  <a:pt x="945451" y="63969"/>
                </a:lnTo>
                <a:lnTo>
                  <a:pt x="940288" y="56974"/>
                </a:lnTo>
                <a:lnTo>
                  <a:pt x="928080" y="48026"/>
                </a:lnTo>
                <a:lnTo>
                  <a:pt x="911040" y="42538"/>
                </a:lnTo>
                <a:close/>
              </a:path>
              <a:path w="1434807" h="168423">
                <a:moveTo>
                  <a:pt x="944994" y="140068"/>
                </a:moveTo>
                <a:lnTo>
                  <a:pt x="943458" y="140072"/>
                </a:lnTo>
                <a:lnTo>
                  <a:pt x="928483" y="141302"/>
                </a:lnTo>
                <a:lnTo>
                  <a:pt x="918595" y="141619"/>
                </a:lnTo>
                <a:lnTo>
                  <a:pt x="946194" y="141619"/>
                </a:lnTo>
                <a:lnTo>
                  <a:pt x="946137" y="141071"/>
                </a:lnTo>
                <a:lnTo>
                  <a:pt x="944994" y="140068"/>
                </a:lnTo>
                <a:close/>
              </a:path>
              <a:path w="1434807" h="168423">
                <a:moveTo>
                  <a:pt x="945451" y="63969"/>
                </a:moveTo>
                <a:lnTo>
                  <a:pt x="895248" y="63969"/>
                </a:lnTo>
                <a:lnTo>
                  <a:pt x="907421" y="66496"/>
                </a:lnTo>
                <a:lnTo>
                  <a:pt x="917619" y="74655"/>
                </a:lnTo>
                <a:lnTo>
                  <a:pt x="922547" y="89315"/>
                </a:lnTo>
                <a:lnTo>
                  <a:pt x="868210" y="92849"/>
                </a:lnTo>
                <a:lnTo>
                  <a:pt x="956152" y="92849"/>
                </a:lnTo>
                <a:lnTo>
                  <a:pt x="956005" y="91385"/>
                </a:lnTo>
                <a:lnTo>
                  <a:pt x="953442" y="79974"/>
                </a:lnTo>
                <a:lnTo>
                  <a:pt x="948473" y="68063"/>
                </a:lnTo>
                <a:lnTo>
                  <a:pt x="945451" y="63969"/>
                </a:lnTo>
                <a:close/>
              </a:path>
            </a:pathLst>
          </a:custGeom>
          <a:solidFill>
            <a:srgbClr val="231F2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6812803" y="2334895"/>
            <a:ext cx="591794" cy="71037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5220004"/>
          </a:xfrm>
          <a:custGeom>
            <a:avLst/>
            <a:gdLst/>
            <a:ahLst/>
            <a:cxnLst/>
            <a:rect l="l" t="t" r="r" b="b"/>
            <a:pathLst>
              <a:path w="9144000" h="5220004">
                <a:moveTo>
                  <a:pt x="0" y="5220004"/>
                </a:moveTo>
                <a:lnTo>
                  <a:pt x="9144000" y="5220004"/>
                </a:lnTo>
                <a:lnTo>
                  <a:pt x="9144000" y="0"/>
                </a:lnTo>
                <a:lnTo>
                  <a:pt x="0" y="0"/>
                </a:lnTo>
                <a:lnTo>
                  <a:pt x="0" y="5220004"/>
                </a:lnTo>
              </a:path>
            </a:pathLst>
          </a:custGeom>
          <a:solidFill>
            <a:srgbClr val="065793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4172687" y="1036195"/>
            <a:ext cx="1461664" cy="3129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3892600" y="1080625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44526" y="0"/>
                </a:moveTo>
                <a:lnTo>
                  <a:pt x="52076" y="42311"/>
                </a:lnTo>
                <a:lnTo>
                  <a:pt x="54990" y="80644"/>
                </a:lnTo>
                <a:lnTo>
                  <a:pt x="55127" y="94588"/>
                </a:lnTo>
                <a:lnTo>
                  <a:pt x="54750" y="109086"/>
                </a:lnTo>
                <a:lnTo>
                  <a:pt x="49950" y="155736"/>
                </a:lnTo>
                <a:lnTo>
                  <a:pt x="38425" y="206763"/>
                </a:lnTo>
                <a:lnTo>
                  <a:pt x="26229" y="242984"/>
                </a:lnTo>
                <a:lnTo>
                  <a:pt x="9878" y="280808"/>
                </a:lnTo>
                <a:lnTo>
                  <a:pt x="0" y="300278"/>
                </a:lnTo>
                <a:lnTo>
                  <a:pt x="206921" y="94015"/>
                </a:lnTo>
                <a:lnTo>
                  <a:pt x="173349" y="68557"/>
                </a:lnTo>
                <a:lnTo>
                  <a:pt x="135973" y="43629"/>
                </a:lnTo>
                <a:lnTo>
                  <a:pt x="91454" y="18781"/>
                </a:lnTo>
                <a:lnTo>
                  <a:pt x="60144" y="5216"/>
                </a:lnTo>
                <a:lnTo>
                  <a:pt x="445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3833784" y="107882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73020" y="0"/>
                </a:moveTo>
                <a:lnTo>
                  <a:pt x="33341" y="6780"/>
                </a:lnTo>
                <a:lnTo>
                  <a:pt x="0" y="18063"/>
                </a:lnTo>
                <a:lnTo>
                  <a:pt x="2754" y="19835"/>
                </a:lnTo>
                <a:lnTo>
                  <a:pt x="8658" y="23915"/>
                </a:lnTo>
                <a:lnTo>
                  <a:pt x="41931" y="52891"/>
                </a:lnTo>
                <a:lnTo>
                  <a:pt x="69692" y="87518"/>
                </a:lnTo>
                <a:lnTo>
                  <a:pt x="92003" y="132778"/>
                </a:lnTo>
                <a:lnTo>
                  <a:pt x="93127" y="117624"/>
                </a:lnTo>
                <a:lnTo>
                  <a:pt x="93577" y="103021"/>
                </a:lnTo>
                <a:lnTo>
                  <a:pt x="93389" y="88989"/>
                </a:lnTo>
                <a:lnTo>
                  <a:pt x="92597" y="75551"/>
                </a:lnTo>
                <a:lnTo>
                  <a:pt x="84073" y="28188"/>
                </a:lnTo>
                <a:lnTo>
                  <a:pt x="77079" y="8653"/>
                </a:lnTo>
                <a:lnTo>
                  <a:pt x="730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3714619" y="882856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245326" y="151793"/>
                </a:moveTo>
                <a:lnTo>
                  <a:pt x="94588" y="151793"/>
                </a:lnTo>
                <a:lnTo>
                  <a:pt x="109086" y="152170"/>
                </a:lnTo>
                <a:lnTo>
                  <a:pt x="124121" y="153120"/>
                </a:lnTo>
                <a:lnTo>
                  <a:pt x="172282" y="159987"/>
                </a:lnTo>
                <a:lnTo>
                  <a:pt x="224664" y="174103"/>
                </a:lnTo>
                <a:lnTo>
                  <a:pt x="261704" y="188318"/>
                </a:lnTo>
                <a:lnTo>
                  <a:pt x="300278" y="206921"/>
                </a:lnTo>
                <a:lnTo>
                  <a:pt x="245326" y="151793"/>
                </a:lnTo>
                <a:close/>
              </a:path>
              <a:path w="300278" h="206921">
                <a:moveTo>
                  <a:pt x="94015" y="0"/>
                </a:moveTo>
                <a:lnTo>
                  <a:pt x="68557" y="33571"/>
                </a:lnTo>
                <a:lnTo>
                  <a:pt x="43629" y="70947"/>
                </a:lnTo>
                <a:lnTo>
                  <a:pt x="18781" y="115466"/>
                </a:lnTo>
                <a:lnTo>
                  <a:pt x="0" y="162394"/>
                </a:lnTo>
                <a:lnTo>
                  <a:pt x="9583" y="160289"/>
                </a:lnTo>
                <a:lnTo>
                  <a:pt x="19841" y="158290"/>
                </a:lnTo>
                <a:lnTo>
                  <a:pt x="67272" y="152523"/>
                </a:lnTo>
                <a:lnTo>
                  <a:pt x="245326" y="151793"/>
                </a:lnTo>
                <a:lnTo>
                  <a:pt x="9401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3712822" y="1055016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03021" y="0"/>
                </a:moveTo>
                <a:lnTo>
                  <a:pt x="62730" y="2342"/>
                </a:lnTo>
                <a:lnTo>
                  <a:pt x="18056" y="12802"/>
                </a:lnTo>
                <a:lnTo>
                  <a:pt x="0" y="20557"/>
                </a:lnTo>
                <a:lnTo>
                  <a:pt x="1659" y="34497"/>
                </a:lnTo>
                <a:lnTo>
                  <a:pt x="10122" y="72046"/>
                </a:lnTo>
                <a:lnTo>
                  <a:pt x="18063" y="93577"/>
                </a:lnTo>
                <a:lnTo>
                  <a:pt x="19835" y="90823"/>
                </a:lnTo>
                <a:lnTo>
                  <a:pt x="23915" y="84919"/>
                </a:lnTo>
                <a:lnTo>
                  <a:pt x="52891" y="51646"/>
                </a:lnTo>
                <a:lnTo>
                  <a:pt x="87518" y="23885"/>
                </a:lnTo>
                <a:lnTo>
                  <a:pt x="132778" y="1574"/>
                </a:lnTo>
                <a:lnTo>
                  <a:pt x="117624" y="450"/>
                </a:lnTo>
                <a:lnTo>
                  <a:pt x="1030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3516852" y="967480"/>
            <a:ext cx="206921" cy="300278"/>
          </a:xfrm>
          <a:custGeom>
            <a:avLst/>
            <a:gdLst/>
            <a:ahLst/>
            <a:cxnLst/>
            <a:rect l="l" t="t" r="r" b="b"/>
            <a:pathLst>
              <a:path w="206921" h="300278">
                <a:moveTo>
                  <a:pt x="206921" y="0"/>
                </a:moveTo>
                <a:lnTo>
                  <a:pt x="0" y="206263"/>
                </a:lnTo>
                <a:lnTo>
                  <a:pt x="3023" y="208711"/>
                </a:lnTo>
                <a:lnTo>
                  <a:pt x="8068" y="212702"/>
                </a:lnTo>
                <a:lnTo>
                  <a:pt x="44944" y="239669"/>
                </a:lnTo>
                <a:lnTo>
                  <a:pt x="85227" y="265236"/>
                </a:lnTo>
                <a:lnTo>
                  <a:pt x="131075" y="288727"/>
                </a:lnTo>
                <a:lnTo>
                  <a:pt x="162394" y="300278"/>
                </a:lnTo>
                <a:lnTo>
                  <a:pt x="160289" y="290694"/>
                </a:lnTo>
                <a:lnTo>
                  <a:pt x="158290" y="280436"/>
                </a:lnTo>
                <a:lnTo>
                  <a:pt x="152523" y="233006"/>
                </a:lnTo>
                <a:lnTo>
                  <a:pt x="151793" y="205690"/>
                </a:lnTo>
                <a:lnTo>
                  <a:pt x="152170" y="191192"/>
                </a:lnTo>
                <a:lnTo>
                  <a:pt x="156970" y="144541"/>
                </a:lnTo>
                <a:lnTo>
                  <a:pt x="168495" y="93515"/>
                </a:lnTo>
                <a:lnTo>
                  <a:pt x="180691" y="57294"/>
                </a:lnTo>
                <a:lnTo>
                  <a:pt x="197042" y="19470"/>
                </a:lnTo>
                <a:lnTo>
                  <a:pt x="20692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3" name="bk object 23"/>
          <p:cNvSpPr/>
          <p:nvPr/>
        </p:nvSpPr>
        <p:spPr>
          <a:xfrm>
            <a:off x="3689010" y="1136777"/>
            <a:ext cx="93577" cy="132778"/>
          </a:xfrm>
          <a:custGeom>
            <a:avLst/>
            <a:gdLst/>
            <a:ahLst/>
            <a:cxnLst/>
            <a:rect l="l" t="t" r="r" b="b"/>
            <a:pathLst>
              <a:path w="93577" h="132778">
                <a:moveTo>
                  <a:pt x="1574" y="0"/>
                </a:moveTo>
                <a:lnTo>
                  <a:pt x="450" y="15153"/>
                </a:lnTo>
                <a:lnTo>
                  <a:pt x="0" y="29757"/>
                </a:lnTo>
                <a:lnTo>
                  <a:pt x="188" y="43789"/>
                </a:lnTo>
                <a:lnTo>
                  <a:pt x="4240" y="82230"/>
                </a:lnTo>
                <a:lnTo>
                  <a:pt x="16497" y="124125"/>
                </a:lnTo>
                <a:lnTo>
                  <a:pt x="20557" y="132778"/>
                </a:lnTo>
                <a:lnTo>
                  <a:pt x="34497" y="131119"/>
                </a:lnTo>
                <a:lnTo>
                  <a:pt x="72046" y="122655"/>
                </a:lnTo>
                <a:lnTo>
                  <a:pt x="93577" y="114714"/>
                </a:lnTo>
                <a:lnTo>
                  <a:pt x="90823" y="112943"/>
                </a:lnTo>
                <a:lnTo>
                  <a:pt x="84919" y="108862"/>
                </a:lnTo>
                <a:lnTo>
                  <a:pt x="51646" y="79886"/>
                </a:lnTo>
                <a:lnTo>
                  <a:pt x="23885" y="45259"/>
                </a:lnTo>
                <a:lnTo>
                  <a:pt x="7969" y="16244"/>
                </a:lnTo>
                <a:lnTo>
                  <a:pt x="157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4" name="bk object 24"/>
          <p:cNvSpPr/>
          <p:nvPr/>
        </p:nvSpPr>
        <p:spPr>
          <a:xfrm>
            <a:off x="3601474" y="1258605"/>
            <a:ext cx="300278" cy="206921"/>
          </a:xfrm>
          <a:custGeom>
            <a:avLst/>
            <a:gdLst/>
            <a:ahLst/>
            <a:cxnLst/>
            <a:rect l="l" t="t" r="r" b="b"/>
            <a:pathLst>
              <a:path w="300278" h="206921">
                <a:moveTo>
                  <a:pt x="0" y="0"/>
                </a:moveTo>
                <a:lnTo>
                  <a:pt x="206263" y="206921"/>
                </a:lnTo>
                <a:lnTo>
                  <a:pt x="208711" y="203897"/>
                </a:lnTo>
                <a:lnTo>
                  <a:pt x="212702" y="198852"/>
                </a:lnTo>
                <a:lnTo>
                  <a:pt x="239669" y="161976"/>
                </a:lnTo>
                <a:lnTo>
                  <a:pt x="265236" y="121693"/>
                </a:lnTo>
                <a:lnTo>
                  <a:pt x="288727" y="75845"/>
                </a:lnTo>
                <a:lnTo>
                  <a:pt x="296737" y="55127"/>
                </a:lnTo>
                <a:lnTo>
                  <a:pt x="205690" y="55127"/>
                </a:lnTo>
                <a:lnTo>
                  <a:pt x="191192" y="54750"/>
                </a:lnTo>
                <a:lnTo>
                  <a:pt x="144541" y="49950"/>
                </a:lnTo>
                <a:lnTo>
                  <a:pt x="93515" y="38425"/>
                </a:lnTo>
                <a:lnTo>
                  <a:pt x="57294" y="26229"/>
                </a:lnTo>
                <a:lnTo>
                  <a:pt x="19470" y="9878"/>
                </a:lnTo>
                <a:lnTo>
                  <a:pt x="0" y="0"/>
                </a:lnTo>
                <a:close/>
              </a:path>
              <a:path w="300278" h="206921">
                <a:moveTo>
                  <a:pt x="300278" y="44526"/>
                </a:moveTo>
                <a:lnTo>
                  <a:pt x="257967" y="52076"/>
                </a:lnTo>
                <a:lnTo>
                  <a:pt x="219634" y="54990"/>
                </a:lnTo>
                <a:lnTo>
                  <a:pt x="205690" y="55127"/>
                </a:lnTo>
                <a:lnTo>
                  <a:pt x="296737" y="55127"/>
                </a:lnTo>
                <a:lnTo>
                  <a:pt x="300278" y="4452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5" name="bk object 25"/>
          <p:cNvSpPr/>
          <p:nvPr/>
        </p:nvSpPr>
        <p:spPr>
          <a:xfrm>
            <a:off x="3770772" y="1199790"/>
            <a:ext cx="132778" cy="93577"/>
          </a:xfrm>
          <a:custGeom>
            <a:avLst/>
            <a:gdLst/>
            <a:ahLst/>
            <a:cxnLst/>
            <a:rect l="l" t="t" r="r" b="b"/>
            <a:pathLst>
              <a:path w="132778" h="93577">
                <a:moveTo>
                  <a:pt x="114714" y="0"/>
                </a:moveTo>
                <a:lnTo>
                  <a:pt x="89000" y="32688"/>
                </a:lnTo>
                <a:lnTo>
                  <a:pt x="58001" y="60695"/>
                </a:lnTo>
                <a:lnTo>
                  <a:pt x="16244" y="85608"/>
                </a:lnTo>
                <a:lnTo>
                  <a:pt x="0" y="92003"/>
                </a:lnTo>
                <a:lnTo>
                  <a:pt x="15153" y="93127"/>
                </a:lnTo>
                <a:lnTo>
                  <a:pt x="29757" y="93577"/>
                </a:lnTo>
                <a:lnTo>
                  <a:pt x="43789" y="93389"/>
                </a:lnTo>
                <a:lnTo>
                  <a:pt x="57226" y="92597"/>
                </a:lnTo>
                <a:lnTo>
                  <a:pt x="104589" y="84073"/>
                </a:lnTo>
                <a:lnTo>
                  <a:pt x="132778" y="73020"/>
                </a:lnTo>
                <a:lnTo>
                  <a:pt x="131119" y="59079"/>
                </a:lnTo>
                <a:lnTo>
                  <a:pt x="128838" y="45855"/>
                </a:lnTo>
                <a:lnTo>
                  <a:pt x="125997" y="33341"/>
                </a:lnTo>
                <a:lnTo>
                  <a:pt x="122655" y="21531"/>
                </a:lnTo>
                <a:lnTo>
                  <a:pt x="118874" y="10419"/>
                </a:lnTo>
                <a:lnTo>
                  <a:pt x="11471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22044"/>
            <a:ext cx="7772400" cy="109880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30144"/>
            <a:ext cx="6400799" cy="13081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723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0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44299" y="1120683"/>
            <a:ext cx="3505576" cy="331580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435300" y="1120683"/>
            <a:ext cx="3468527" cy="2808928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329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6350" y="251904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25713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06852" y="10107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6350" y="312565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0" name="bk object 20"/>
          <p:cNvSpPr/>
          <p:nvPr/>
        </p:nvSpPr>
        <p:spPr>
          <a:xfrm>
            <a:off x="44396" y="4212004"/>
            <a:ext cx="9074226" cy="0"/>
          </a:xfrm>
          <a:custGeom>
            <a:avLst/>
            <a:gdLst/>
            <a:ahLst/>
            <a:cxnLst/>
            <a:rect l="l" t="t" r="r" b="b"/>
            <a:pathLst>
              <a:path w="9074226">
                <a:moveTo>
                  <a:pt x="0" y="0"/>
                </a:moveTo>
                <a:lnTo>
                  <a:pt x="9074226" y="0"/>
                </a:lnTo>
              </a:path>
            </a:pathLst>
          </a:custGeom>
          <a:ln w="12700">
            <a:solidFill>
              <a:srgbClr val="9AACB8"/>
            </a:solidFill>
            <a:prstDash val="dash"/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1" name="bk object 21"/>
          <p:cNvSpPr/>
          <p:nvPr/>
        </p:nvSpPr>
        <p:spPr>
          <a:xfrm>
            <a:off x="63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2" name="bk object 22"/>
          <p:cNvSpPr/>
          <p:nvPr/>
        </p:nvSpPr>
        <p:spPr>
          <a:xfrm>
            <a:off x="9137650" y="421200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12700">
            <a:solidFill>
              <a:srgbClr val="9AACB8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997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2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12471"/>
            <a:ext cx="4885400" cy="67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2" y="1203452"/>
            <a:ext cx="8229599" cy="34533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38743"/>
            <a:ext cx="1969544" cy="1018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spc="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/>
    <p:bodyStyle/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129299" y="612471"/>
            <a:ext cx="4885400" cy="67696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203452"/>
            <a:ext cx="8229599" cy="34533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90300" y="5038743"/>
            <a:ext cx="1969544" cy="10185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12700"/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А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 «Единая </a:t>
            </a:r>
            <a:r>
              <a:rPr sz="600" spc="-5" dirty="0">
                <a:solidFill>
                  <a:srgbClr val="9AACB8"/>
                </a:solidFill>
                <a:latin typeface="Exo 2 Light"/>
                <a:cs typeface="Exo 2 Light"/>
              </a:rPr>
              <a:t>э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лектронная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т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ор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овая площадка» 2017 </a:t>
            </a:r>
            <a:r>
              <a:rPr sz="600" spc="-10" dirty="0">
                <a:solidFill>
                  <a:srgbClr val="9AACB8"/>
                </a:solidFill>
                <a:latin typeface="Exo 2 Light"/>
                <a:cs typeface="Exo 2 Light"/>
              </a:rPr>
              <a:t>го</a:t>
            </a:r>
            <a:r>
              <a:rPr sz="600" dirty="0">
                <a:solidFill>
                  <a:srgbClr val="9AACB8"/>
                </a:solidFill>
                <a:latin typeface="Exo 2 Light"/>
                <a:cs typeface="Exo 2 Light"/>
              </a:rPr>
              <a:t>д</a:t>
            </a:r>
            <a:endParaRPr sz="600">
              <a:solidFill>
                <a:prstClr val="black"/>
              </a:solidFill>
              <a:latin typeface="Exo 2 Light"/>
              <a:cs typeface="Exo 2 Light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866132"/>
            <a:ext cx="2103120" cy="2616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5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/>
    <p:bodyStyle/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9539"/>
            <a:ext cx="8229600" cy="872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0894"/>
            <a:ext cx="8229600" cy="3453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4875"/>
            <a:ext cx="2133600" cy="3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4875"/>
            <a:ext cx="2895600" cy="3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4875"/>
            <a:ext cx="2133600" cy="36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prstClr val="black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366EAED-BC93-42D8-AE28-97EC5CCF11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858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667" r:id="rId17"/>
  </p:sldLayoutIdLst>
  <p:transition>
    <p:fade thruBlk="1"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5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1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66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621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8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9" indent="-228578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4" indent="-228578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9" indent="-22857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55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10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65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22" indent="-228578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6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1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33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8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44" algn="l" defTabSz="9143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2311400"/>
            <a:ext cx="7086600" cy="9144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/>
            <a:r>
              <a:rPr lang="ru-RU" sz="20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Практика проведения  закупок:</a:t>
            </a:r>
          </a:p>
          <a:p>
            <a:pPr marL="12700" algn="ctr"/>
            <a:endParaRPr lang="ru-RU" sz="2000" b="1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marL="12700" algn="ctr"/>
            <a:r>
              <a:rPr lang="ru-RU" sz="2000" b="1" cap="all" spc="3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 ЭЛЕКТРОННЫЕ ПРОЦЕДУРЫ ПО 44-ФЗ </a:t>
            </a:r>
            <a:endParaRPr sz="2000" b="1" cap="all" spc="3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0" y="715836"/>
            <a:ext cx="914400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Торги.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9357"/>
            <a:ext cx="9144000" cy="3848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08887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30832" y="715836"/>
            <a:ext cx="9113168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Подведение итогов.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2" y="1382272"/>
            <a:ext cx="9036496" cy="3753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58497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44" y="1224853"/>
            <a:ext cx="8863136" cy="383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29344" y="715836"/>
            <a:ext cx="9114656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Вторые части.</a:t>
            </a:r>
            <a:endParaRPr sz="2200" spc="-1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8531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-7571" y="715836"/>
            <a:ext cx="9151573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Подведение итогов.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71" y="1247019"/>
            <a:ext cx="9151573" cy="398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81984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51153"/>
            <a:ext cx="9144000" cy="395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0" y="715639"/>
            <a:ext cx="914400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Конкурс и запрос предложений. Подведение итогов.</a:t>
            </a:r>
            <a:endParaRPr sz="2200" spc="-1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33780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87680" y="1625600"/>
            <a:ext cx="2151380" cy="2167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+mj-lt"/>
                <a:cs typeface="DejaVu Sans"/>
              </a:rPr>
              <a:t>Добавление собственных или автоматических 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latin typeface="+mj-lt"/>
                <a:cs typeface="DejaVu Sans"/>
              </a:rPr>
              <a:t> шаблонов для формирования  и </a:t>
            </a:r>
            <a:r>
              <a:rPr sz="2000" dirty="0" err="1">
                <a:solidFill>
                  <a:schemeClr val="tx2">
                    <a:lumMod val="75000"/>
                  </a:schemeClr>
                </a:solidFill>
                <a:latin typeface="+mj-lt"/>
                <a:cs typeface="DejaVu Sans"/>
              </a:rPr>
              <a:t>выгрузки</a:t>
            </a:r>
            <a:r>
              <a:rPr sz="2000" dirty="0">
                <a:solidFill>
                  <a:schemeClr val="tx2">
                    <a:lumMod val="75000"/>
                  </a:schemeClr>
                </a:solidFill>
                <a:latin typeface="+mj-lt"/>
                <a:cs typeface="DejaVu Sans"/>
              </a:rPr>
              <a:t> </a:t>
            </a:r>
            <a:r>
              <a:rPr sz="2000" dirty="0" err="1" smtClean="0">
                <a:solidFill>
                  <a:schemeClr val="tx2">
                    <a:lumMod val="75000"/>
                  </a:schemeClr>
                </a:solidFill>
                <a:latin typeface="+mj-lt"/>
                <a:cs typeface="DejaVu Sans"/>
              </a:rPr>
              <a:t>протоколов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+mj-lt"/>
                <a:cs typeface="DejaVu Sans"/>
              </a:rPr>
              <a:t>.</a:t>
            </a:r>
            <a:endParaRPr sz="2000" dirty="0">
              <a:solidFill>
                <a:schemeClr val="tx2">
                  <a:lumMod val="75000"/>
                </a:schemeClr>
              </a:solidFill>
              <a:latin typeface="+mj-lt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590800" y="1207081"/>
            <a:ext cx="3326680" cy="39064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019836" y="1244603"/>
            <a:ext cx="2836484" cy="213360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6200" y="700547"/>
            <a:ext cx="903732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1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Формирование протоколов.</a:t>
            </a:r>
            <a:endParaRPr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7676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712800"/>
            <a:ext cx="9144000" cy="3564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Порядок заключения контракта с 2019 года.</a:t>
            </a:r>
          </a:p>
        </p:txBody>
      </p:sp>
      <p:pic>
        <p:nvPicPr>
          <p:cNvPr id="6" name="Shape 10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400" y="1320800"/>
            <a:ext cx="8763000" cy="385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9697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0" y="766347"/>
            <a:ext cx="9144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Преимущества для </a:t>
            </a:r>
            <a:r>
              <a:rPr lang="ru-RU" sz="2200" dirty="0" smtClean="0">
                <a:solidFill>
                  <a:schemeClr val="accent1">
                    <a:lumMod val="50000"/>
                  </a:schemeClr>
                </a:solidFill>
              </a:rPr>
              <a:t>заказчика:</a:t>
            </a:r>
            <a:endParaRPr sz="2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14400" y="1501722"/>
            <a:ext cx="68580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Закрепление конкретного сотрудника площадки за заказчиком;</a:t>
            </a:r>
            <a:endParaRPr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14400" y="1945528"/>
            <a:ext cx="678180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Организация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бесплатных обучающих мероприятий;</a:t>
            </a:r>
            <a:endParaRPr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14400" y="2409934"/>
            <a:ext cx="375413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Курсы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повышения квалификации;</a:t>
            </a:r>
            <a:endParaRPr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14402" y="3361372"/>
            <a:ext cx="394774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Адресное приглашение участников;</a:t>
            </a:r>
            <a:endParaRPr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14401" y="2885732"/>
            <a:ext cx="344485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Техподдержка в режиме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24/7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;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14402" y="3844260"/>
            <a:ext cx="5216994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Помощь в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подготовке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аукционной документации;</a:t>
            </a:r>
            <a:endParaRPr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14402" y="4331003"/>
            <a:ext cx="800099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Юридические консультации 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оперативное исполнение предписаний</a:t>
            </a:r>
            <a:r>
              <a:rPr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ФАС</a:t>
            </a:r>
            <a:r>
              <a:rPr lang="ru-RU" sz="15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  <a:endParaRPr sz="1500" b="1" dirty="0">
              <a:solidFill>
                <a:schemeClr val="tx2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57208" y="1312194"/>
            <a:ext cx="188595" cy="3329116"/>
          </a:xfrm>
          <a:prstGeom prst="rect">
            <a:avLst/>
          </a:prstGeom>
        </p:spPr>
        <p:txBody>
          <a:bodyPr vert="horz" wrap="square" lIns="0" tIns="1854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60"/>
              </a:spcBef>
            </a:pPr>
            <a:r>
              <a:rPr sz="2000" spc="-495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1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360"/>
              </a:spcBef>
            </a:pPr>
            <a:r>
              <a:rPr sz="2000" spc="-155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2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spc="-165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3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315"/>
              </a:spcBef>
            </a:pPr>
            <a:r>
              <a:rPr sz="2000" spc="-60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4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9050">
              <a:lnSpc>
                <a:spcPct val="100000"/>
              </a:lnSpc>
              <a:spcBef>
                <a:spcPts val="1325"/>
              </a:spcBef>
            </a:pPr>
            <a:r>
              <a:rPr sz="2000" spc="-210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5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sz="2000" spc="-135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6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  <a:p>
            <a:pPr marL="19685">
              <a:lnSpc>
                <a:spcPct val="100000"/>
              </a:lnSpc>
              <a:spcBef>
                <a:spcPts val="1180"/>
              </a:spcBef>
            </a:pPr>
            <a:r>
              <a:rPr sz="2000" spc="-254" dirty="0">
                <a:solidFill>
                  <a:schemeClr val="tx2">
                    <a:lumMod val="75000"/>
                  </a:schemeClr>
                </a:solidFill>
                <a:latin typeface="DejaVu Sans"/>
                <a:cs typeface="DejaVu Sans"/>
              </a:rPr>
              <a:t>7</a:t>
            </a:r>
            <a:endParaRPr sz="2000" dirty="0">
              <a:solidFill>
                <a:schemeClr val="tx2">
                  <a:lumMod val="75000"/>
                </a:schemeClr>
              </a:solidFill>
              <a:latin typeface="DejaVu Sans"/>
              <a:cs typeface="DejaVu Sans"/>
            </a:endParaRPr>
          </a:p>
        </p:txBody>
      </p:sp>
    </p:spTree>
    <p:extLst>
      <p:ext uri="{BB962C8B-B14F-4D97-AF65-F5344CB8AC3E}">
        <p14:creationId xmlns:p14="http://schemas.microsoft.com/office/powerpoint/2010/main" val="360609400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876" y="712800"/>
            <a:ext cx="9117815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spcBef>
                <a:spcPts val="100"/>
              </a:spcBef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Доступ к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площадке.</a:t>
            </a:r>
            <a:endParaRPr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A3EDFD28-7037-42AF-A4F7-F174434272FB}"/>
              </a:ext>
            </a:extLst>
          </p:cNvPr>
          <p:cNvSpPr/>
          <p:nvPr/>
        </p:nvSpPr>
        <p:spPr>
          <a:xfrm>
            <a:off x="15875" y="1168400"/>
            <a:ext cx="9117816" cy="3443288"/>
          </a:xfrm>
          <a:prstGeom prst="rect">
            <a:avLst/>
          </a:prstGeom>
          <a:blipFill dpi="0" rotWithShape="1">
            <a:blip r:embed="rId2" cstate="print">
              <a:alphaModFix amt="43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34B266B3-3A05-4E90-9366-60F1F09A6DF1}"/>
              </a:ext>
            </a:extLst>
          </p:cNvPr>
          <p:cNvSpPr/>
          <p:nvPr/>
        </p:nvSpPr>
        <p:spPr>
          <a:xfrm>
            <a:off x="5715" y="4519604"/>
            <a:ext cx="9127976" cy="46166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spc="50" dirty="0">
                <a:ln w="11430"/>
                <a:solidFill>
                  <a:srgbClr val="C00000"/>
                </a:solidFill>
                <a:latin typeface="Calibri"/>
                <a:cs typeface="+mn-cs"/>
              </a:rPr>
              <a:t>Работаем на всех популярных браузерах</a:t>
            </a:r>
          </a:p>
        </p:txBody>
      </p:sp>
    </p:spTree>
    <p:extLst>
      <p:ext uri="{BB962C8B-B14F-4D97-AF65-F5344CB8AC3E}">
        <p14:creationId xmlns:p14="http://schemas.microsoft.com/office/powerpoint/2010/main" val="2617363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920" y="1473204"/>
            <a:ext cx="2587280" cy="3367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17170" algn="just">
              <a:lnSpc>
                <a:spcPct val="100000"/>
              </a:lnSpc>
              <a:spcBef>
                <a:spcPts val="100"/>
              </a:spcBef>
            </a:pPr>
            <a:r>
              <a:rPr sz="1600" i="1" dirty="0">
                <a:solidFill>
                  <a:schemeClr val="tx2">
                    <a:lumMod val="75000"/>
                  </a:schemeClr>
                </a:solidFill>
                <a:cs typeface="DejaVu Sans"/>
              </a:rPr>
              <a:t>Вкладка отражает юридически  важные действия и срок их  </a:t>
            </a:r>
            <a:r>
              <a:rPr sz="1600" i="1" dirty="0" err="1">
                <a:solidFill>
                  <a:schemeClr val="tx2">
                    <a:lumMod val="75000"/>
                  </a:schemeClr>
                </a:solidFill>
                <a:cs typeface="DejaVu Sans"/>
              </a:rPr>
              <a:t>операций</a:t>
            </a:r>
            <a:r>
              <a:rPr sz="1600" i="1" dirty="0" smtClean="0">
                <a:solidFill>
                  <a:schemeClr val="tx2">
                    <a:lumMod val="75000"/>
                  </a:schemeClr>
                </a:solidFill>
                <a:cs typeface="DejaVu Sans"/>
              </a:rPr>
              <a:t>.</a:t>
            </a:r>
            <a:endParaRPr lang="ru-RU" sz="1600" i="1" dirty="0" smtClean="0">
              <a:solidFill>
                <a:schemeClr val="tx2">
                  <a:lumMod val="75000"/>
                </a:schemeClr>
              </a:solidFill>
              <a:cs typeface="DejaVu Sans"/>
            </a:endParaRPr>
          </a:p>
          <a:p>
            <a:pPr marL="12700" marR="217170" algn="just">
              <a:lnSpc>
                <a:spcPct val="100000"/>
              </a:lnSpc>
              <a:spcBef>
                <a:spcPts val="100"/>
              </a:spcBef>
            </a:pPr>
            <a:endParaRPr sz="1600" i="1" dirty="0">
              <a:solidFill>
                <a:schemeClr val="tx2">
                  <a:lumMod val="75000"/>
                </a:schemeClr>
              </a:solidFill>
              <a:cs typeface="DejaVu Sans"/>
            </a:endParaRPr>
          </a:p>
          <a:p>
            <a:pPr marL="12700" marR="5080" algn="just">
              <a:lnSpc>
                <a:spcPct val="100000"/>
              </a:lnSpc>
              <a:spcBef>
                <a:spcPts val="1125"/>
              </a:spcBef>
            </a:pPr>
            <a:r>
              <a:rPr sz="1600" dirty="0">
                <a:solidFill>
                  <a:schemeClr val="tx2">
                    <a:lumMod val="75000"/>
                  </a:schemeClr>
                </a:solidFill>
                <a:cs typeface="DejaVu Sans"/>
              </a:rPr>
              <a:t>Позволяет контролировать срок  выполнения юридически  значимых действий на площадке,  таких как публикация  протоколов, публикация  проектов контрактов, подписание  контрактов</a:t>
            </a:r>
            <a:r>
              <a:rPr sz="1600" dirty="0">
                <a:solidFill>
                  <a:schemeClr val="accent1"/>
                </a:solidFill>
                <a:cs typeface="DejaVu Sans"/>
              </a:rPr>
              <a:t>.</a:t>
            </a:r>
          </a:p>
        </p:txBody>
      </p:sp>
      <p:sp>
        <p:nvSpPr>
          <p:cNvPr id="3" name="object 3"/>
          <p:cNvSpPr/>
          <p:nvPr/>
        </p:nvSpPr>
        <p:spPr>
          <a:xfrm>
            <a:off x="2895600" y="1545047"/>
            <a:ext cx="5960405" cy="320475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715311"/>
            <a:ext cx="9144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35" algn="ctr">
              <a:lnSpc>
                <a:spcPct val="100000"/>
              </a:lnSpc>
              <a:spcBef>
                <a:spcPts val="1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  <a:cs typeface="Arial"/>
              </a:rPr>
              <a:t>Персональный календарь событий. </a:t>
            </a:r>
            <a:r>
              <a:rPr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В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кладка</a:t>
            </a:r>
            <a:r>
              <a:rPr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"Не забыть</a:t>
            </a:r>
            <a:r>
              <a:rPr sz="2200" spc="-114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!</a:t>
            </a:r>
            <a:r>
              <a:rPr lang="ru-RU" sz="2200" spc="-114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"</a:t>
            </a:r>
            <a:endParaRPr sz="2200" spc="-114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8978491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3"/>
          <p:cNvSpPr txBox="1">
            <a:spLocks/>
          </p:cNvSpPr>
          <p:nvPr/>
        </p:nvSpPr>
        <p:spPr>
          <a:xfrm>
            <a:off x="457200" y="1492251"/>
            <a:ext cx="8458200" cy="3394472"/>
          </a:xfrm>
          <a:prstGeom prst="rect">
            <a:avLst/>
          </a:prstGeom>
        </p:spPr>
        <p:txBody>
          <a:bodyPr lIns="0" tIns="0" rIns="0" bIns="0"/>
          <a:lstStyle/>
          <a:p>
            <a:pPr>
              <a:defRPr/>
            </a:pPr>
            <a:endParaRPr lang="ru-RU" sz="1200" kern="0" dirty="0">
              <a:solidFill>
                <a:srgbClr val="C00000"/>
              </a:solidFill>
              <a:latin typeface="Arial"/>
              <a:cs typeface="Arial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" y="635000"/>
            <a:ext cx="8876762" cy="654050"/>
          </a:xfrm>
          <a:prstGeom prst="rect">
            <a:avLst/>
          </a:prstGeom>
        </p:spPr>
        <p:txBody>
          <a:bodyPr spcFirstLastPara="1" vert="horz" wrap="square" lIns="91416" tIns="91416" rIns="91416" bIns="91416" rtlCol="0" anchor="t" anchorCtr="0">
            <a:normAutofit/>
          </a:bodyPr>
          <a:lstStyle>
            <a:lvl1pPr lvl="0" algn="l" defTabSz="914400" rtl="0" eaLnBrk="1" latinLnBrk="0" hangingPunct="1">
              <a:spcBef>
                <a:spcPts val="0"/>
              </a:spcBef>
              <a:spcAft>
                <a:spcPts val="0"/>
              </a:spcAft>
              <a:buSzPts val="2800"/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Открытый конкурс в электронной форме.</a:t>
            </a:r>
          </a:p>
        </p:txBody>
      </p:sp>
      <p:pic>
        <p:nvPicPr>
          <p:cNvPr id="8" name="Picture 2" descr="C:\Users\User\Desktop\Screen\Рисунок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2" y="1572338"/>
            <a:ext cx="8784000" cy="2106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59937" y="3858345"/>
            <a:ext cx="1690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5 рабочих дней;</a:t>
            </a:r>
            <a:b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</a:br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Если НМЦК ≤1 млн руб., то 1 рабочий день.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950137" y="3858344"/>
            <a:ext cx="1939800" cy="1200321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В течение 3-х часов в рабочий день после истечения 1 рабочего дня с даты окончания срока рассмотрения 1-х частей.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3858344"/>
            <a:ext cx="1801200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Не более 3-х рабочих дней;</a:t>
            </a:r>
            <a:b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</a:br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Если НМЦК ≤1 млн руб., то 1 рабочий день.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81119" y="3858345"/>
            <a:ext cx="2159239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Не позднее рабочего дня следующего после получения протокола подачи окончательных ценовых предложений.</a:t>
            </a:r>
          </a:p>
        </p:txBody>
      </p:sp>
    </p:spTree>
    <p:extLst>
      <p:ext uri="{BB962C8B-B14F-4D97-AF65-F5344CB8AC3E}">
        <p14:creationId xmlns:p14="http://schemas.microsoft.com/office/powerpoint/2010/main" val="274740817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" y="1549400"/>
            <a:ext cx="2847100" cy="3213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5244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В личном кабинете на этапе  рассмотрения первых и вторых  частей заявок, отображается  наличие поставщиков в 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реестре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 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недобросовестных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 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постав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-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щиков</a:t>
            </a:r>
            <a:r>
              <a:rPr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,</a:t>
            </a:r>
            <a:r>
              <a:rPr lang="en-US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 </a:t>
            </a:r>
            <a:r>
              <a:rPr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а 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также</a:t>
            </a:r>
            <a:r>
              <a:rPr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 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в реестре юридических  лиц, привлеченных к  административной  ответственности за незаконное  вознаграждение (КоАП ст.19.28</a:t>
            </a:r>
            <a:r>
              <a:rPr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)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+mj-lt"/>
                <a:cs typeface="DejaVu Sans"/>
              </a:rPr>
              <a:t>.</a:t>
            </a:r>
            <a:endParaRPr sz="1600" dirty="0">
              <a:solidFill>
                <a:schemeClr val="tx2">
                  <a:lumMod val="50000"/>
                </a:schemeClr>
              </a:solidFill>
              <a:latin typeface="+mj-lt"/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79991" y="1623933"/>
            <a:ext cx="5675998" cy="11446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179991" y="1746912"/>
            <a:ext cx="5675998" cy="10978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1256" y="3346247"/>
            <a:ext cx="5676010" cy="109875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0" y="712800"/>
            <a:ext cx="9144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2200" dirty="0" err="1">
                <a:solidFill>
                  <a:schemeClr val="accent1">
                    <a:lumMod val="50000"/>
                  </a:schemeClr>
                </a:solidFill>
              </a:rPr>
              <a:t>Работа</a:t>
            </a:r>
            <a:r>
              <a:rPr sz="2200" dirty="0">
                <a:solidFill>
                  <a:schemeClr val="accent1">
                    <a:lumMod val="50000"/>
                  </a:schemeClr>
                </a:solidFill>
              </a:rPr>
              <a:t> с </a:t>
            </a:r>
            <a:r>
              <a:rPr sz="2200" dirty="0" err="1">
                <a:solidFill>
                  <a:schemeClr val="accent1">
                    <a:lumMod val="50000"/>
                  </a:schemeClr>
                </a:solidFill>
              </a:rPr>
              <a:t>протоколами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</a:rPr>
              <a:t>. Наличие поставщика в РНП.</a:t>
            </a:r>
            <a:endParaRPr sz="2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05224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2692400"/>
            <a:ext cx="2667000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50000"/>
                  </a:schemeClr>
                </a:solidFill>
                <a:cs typeface="DejaVu Sans"/>
              </a:rPr>
              <a:t>Заказчик может продлить срок 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cs typeface="DejaVu Sans"/>
              </a:rPr>
              <a:t>публикации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cs typeface="DejaVu Sans"/>
              </a:rPr>
              <a:t> 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про</a:t>
            </a:r>
            <a:r>
              <a:rPr lang="en-US" sz="1600" dirty="0" err="1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-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токола</a:t>
            </a:r>
            <a:r>
              <a:rPr lang="en-US" sz="1600" dirty="0">
                <a:solidFill>
                  <a:schemeClr val="tx2">
                    <a:lumMod val="50000"/>
                  </a:schemeClr>
                </a:solidFill>
                <a:cs typeface="DejaVu Sans"/>
              </a:rPr>
              <a:t> 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на</a:t>
            </a:r>
            <a:r>
              <a:rPr sz="1600" dirty="0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  </a:t>
            </a:r>
            <a:r>
              <a:rPr sz="1600" dirty="0" err="1">
                <a:solidFill>
                  <a:schemeClr val="tx2">
                    <a:lumMod val="50000"/>
                  </a:schemeClr>
                </a:solidFill>
                <a:cs typeface="DejaVu Sans"/>
              </a:rPr>
              <a:t>неограниченный</a:t>
            </a:r>
            <a:r>
              <a:rPr sz="1600" dirty="0">
                <a:solidFill>
                  <a:schemeClr val="tx2">
                    <a:lumMod val="50000"/>
                  </a:schemeClr>
                </a:solidFill>
                <a:cs typeface="DejaVu Sans"/>
              </a:rPr>
              <a:t> </a:t>
            </a:r>
            <a:r>
              <a:rPr sz="1600" dirty="0" err="1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срок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cs typeface="DejaVu Sans"/>
              </a:rPr>
              <a:t>.</a:t>
            </a:r>
            <a:endParaRPr sz="1600" dirty="0">
              <a:solidFill>
                <a:schemeClr val="tx2">
                  <a:lumMod val="50000"/>
                </a:schemeClr>
              </a:solidFill>
              <a:cs typeface="DejaVu San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76600" y="1939697"/>
            <a:ext cx="5667006" cy="28097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0" y="696834"/>
            <a:ext cx="914400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dirty="0"/>
              <a:t>Работа с </a:t>
            </a:r>
            <a:r>
              <a:rPr lang="ru-RU" sz="2200" dirty="0" smtClean="0"/>
              <a:t>протоколами</a:t>
            </a:r>
            <a:r>
              <a:rPr lang="ru-RU" sz="2200" dirty="0"/>
              <a:t>.</a:t>
            </a:r>
            <a:br>
              <a:rPr lang="ru-RU" sz="2200" dirty="0"/>
            </a:br>
            <a:r>
              <a:rPr lang="ru-RU" sz="2200" dirty="0"/>
              <a:t>Срок публикации протокола подведения итогов.</a:t>
            </a:r>
            <a:endParaRPr sz="2200" dirty="0"/>
          </a:p>
        </p:txBody>
      </p:sp>
    </p:spTree>
    <p:extLst>
      <p:ext uri="{BB962C8B-B14F-4D97-AF65-F5344CB8AC3E}">
        <p14:creationId xmlns:p14="http://schemas.microsoft.com/office/powerpoint/2010/main" val="868764003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2829443"/>
            <a:ext cx="2743200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dirty="0">
                <a:solidFill>
                  <a:schemeClr val="tx2">
                    <a:lumMod val="75000"/>
                  </a:schemeClr>
                </a:solidFill>
                <a:cs typeface="DejaVu Sans"/>
              </a:rPr>
              <a:t>Формирование статистики</a:t>
            </a:r>
          </a:p>
          <a:p>
            <a:pPr marL="12700" marR="5080">
              <a:lnSpc>
                <a:spcPct val="100000"/>
              </a:lnSpc>
            </a:pPr>
            <a:r>
              <a:rPr sz="1600" dirty="0">
                <a:solidFill>
                  <a:schemeClr val="tx2">
                    <a:lumMod val="75000"/>
                  </a:schemeClr>
                </a:solidFill>
                <a:cs typeface="DejaVu Sans"/>
              </a:rPr>
              <a:t>о размещенном заказе за все  время работы </a:t>
            </a:r>
            <a:r>
              <a:rPr sz="1600" dirty="0" err="1">
                <a:solidFill>
                  <a:schemeClr val="tx2">
                    <a:lumMod val="75000"/>
                  </a:schemeClr>
                </a:solidFill>
                <a:cs typeface="DejaVu Sans"/>
              </a:rPr>
              <a:t>на</a:t>
            </a:r>
            <a:r>
              <a:rPr sz="1600" dirty="0">
                <a:solidFill>
                  <a:schemeClr val="tx2">
                    <a:lumMod val="75000"/>
                  </a:schemeClr>
                </a:solidFill>
                <a:cs typeface="DejaVu Sans"/>
              </a:rPr>
              <a:t> </a:t>
            </a:r>
            <a:r>
              <a:rPr sz="1600" dirty="0" err="1" smtClean="0">
                <a:solidFill>
                  <a:schemeClr val="tx2">
                    <a:lumMod val="75000"/>
                  </a:schemeClr>
                </a:solidFill>
                <a:cs typeface="DejaVu Sans"/>
              </a:rPr>
              <a:t>площадке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DejaVu Sans"/>
              </a:rPr>
              <a:t>.</a:t>
            </a:r>
            <a:endParaRPr sz="1600" dirty="0">
              <a:solidFill>
                <a:schemeClr val="tx2">
                  <a:lumMod val="75000"/>
                </a:schemeClr>
              </a:solidFill>
              <a:cs typeface="DejaVu Sans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0" y="712800"/>
            <a:ext cx="9144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Аналитика</a:t>
            </a:r>
            <a:r>
              <a:rPr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 и </a:t>
            </a:r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отчётность. Формирование статистики.</a:t>
            </a:r>
            <a:endParaRPr sz="2200" dirty="0">
              <a:solidFill>
                <a:schemeClr val="accent1">
                  <a:lumMod val="50000"/>
                </a:schemeClr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="" xmlns:a16="http://schemas.microsoft.com/office/drawing/2014/main" id="{62FF0ACC-E0C6-4149-858B-B2B8C495B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" t="11676" r="19180" b="18620"/>
          <a:stretch>
            <a:fillRect/>
          </a:stretch>
        </p:blipFill>
        <p:spPr bwMode="auto">
          <a:xfrm>
            <a:off x="2743201" y="1397000"/>
            <a:ext cx="6163999" cy="318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050734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1" y="7112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394" y="1930400"/>
            <a:ext cx="9165394" cy="269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581400" y="4368800"/>
            <a:ext cx="5029200" cy="8771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700" b="1" dirty="0">
                <a:solidFill>
                  <a:srgbClr val="002060"/>
                </a:solidFill>
              </a:rPr>
              <a:t>В поисковой строке можно использовать код ОКПД 2 либо наименование товара или МНН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2200"/>
            <a:ext cx="9144000" cy="9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378200"/>
            <a:ext cx="6172200" cy="735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кругленная прямоугольная выноска 6"/>
          <p:cNvSpPr/>
          <p:nvPr/>
        </p:nvSpPr>
        <p:spPr>
          <a:xfrm rot="10800000">
            <a:off x="3581400" y="4368799"/>
            <a:ext cx="5029200" cy="863600"/>
          </a:xfrm>
          <a:prstGeom prst="wedgeRoundRectCallout">
            <a:avLst>
              <a:gd name="adj1" fmla="val 52985"/>
              <a:gd name="adj2" fmla="val 109046"/>
              <a:gd name="adj3" fmla="val 16667"/>
            </a:avLst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355949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9" y="1682234"/>
            <a:ext cx="7141045" cy="214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556084" y="4038245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95536" y="858139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876256" y="803198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732240" y="4044625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707904" y="858139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635896" y="4044625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685800" y="40640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Автоматический подсчет показателей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723376" y="4154504"/>
            <a:ext cx="1839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Полная интеграция с ОКПД 2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781800" y="406400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количества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95536" y="866039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Формирование НМЦК сразу по нескольким позициям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723376" y="845912"/>
            <a:ext cx="20007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единиц измерения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858000" y="787400"/>
            <a:ext cx="203535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фильтрации позиций  по ОКПД 2</a:t>
            </a:r>
          </a:p>
        </p:txBody>
      </p:sp>
      <p:cxnSp>
        <p:nvCxnSpPr>
          <p:cNvPr id="26" name="Прямая со стрелкой 25"/>
          <p:cNvCxnSpPr/>
          <p:nvPr/>
        </p:nvCxnSpPr>
        <p:spPr>
          <a:xfrm flipH="1">
            <a:off x="4139952" y="1627291"/>
            <a:ext cx="432048" cy="32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1619672" y="1572351"/>
            <a:ext cx="288032" cy="3296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>
            <a:off x="1619672" y="1572351"/>
            <a:ext cx="0" cy="148336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V="1">
            <a:off x="2411760" y="3440292"/>
            <a:ext cx="360040" cy="549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355976" y="3769928"/>
            <a:ext cx="576064" cy="27469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H="1">
            <a:off x="4860032" y="1517411"/>
            <a:ext cx="2160240" cy="9339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flipH="1" flipV="1">
            <a:off x="7884368" y="3385353"/>
            <a:ext cx="576064" cy="71421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НМЦК.</a:t>
            </a:r>
          </a:p>
        </p:txBody>
      </p:sp>
    </p:spTree>
    <p:extLst>
      <p:ext uri="{BB962C8B-B14F-4D97-AF65-F5344CB8AC3E}">
        <p14:creationId xmlns:p14="http://schemas.microsoft.com/office/powerpoint/2010/main" val="208073000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858139"/>
            <a:ext cx="6086598" cy="194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3" y="3000776"/>
            <a:ext cx="4638675" cy="973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4594024"/>
            <a:ext cx="1847850" cy="457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кругленный прямоугольник 7"/>
          <p:cNvSpPr/>
          <p:nvPr/>
        </p:nvSpPr>
        <p:spPr>
          <a:xfrm>
            <a:off x="323528" y="858139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23528" y="1847052"/>
            <a:ext cx="2088232" cy="771097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323528" y="2957086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23528" y="3983214"/>
            <a:ext cx="2088232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23528" y="858138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Доступ к полному перечню контрактов по указанной позиции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23528" y="1879481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Анализ контрактов по дате заключения и региону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3528" y="2932635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замены подобранных контрактов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23528" y="4112652"/>
            <a:ext cx="20882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корректировки цен</a:t>
            </a:r>
          </a:p>
        </p:txBody>
      </p:sp>
      <p:sp>
        <p:nvSpPr>
          <p:cNvPr id="16" name="Скругленная прямоугольная выноска 15"/>
          <p:cNvSpPr/>
          <p:nvPr/>
        </p:nvSpPr>
        <p:spPr>
          <a:xfrm>
            <a:off x="4067944" y="3000776"/>
            <a:ext cx="4680520" cy="988910"/>
          </a:xfrm>
          <a:prstGeom prst="wedgeRoundRectCallout">
            <a:avLst>
              <a:gd name="adj1" fmla="val 33509"/>
              <a:gd name="adj2" fmla="val -80495"/>
              <a:gd name="adj3" fmla="val 16667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3195092" y="3986768"/>
            <a:ext cx="39604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Book Antiqua" pitchFamily="18" charset="0"/>
              </a:rPr>
              <a:t>Моментальный расчёт НМЦК</a:t>
            </a:r>
          </a:p>
        </p:txBody>
      </p:sp>
      <p:pic>
        <p:nvPicPr>
          <p:cNvPr id="18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4044626"/>
            <a:ext cx="228600" cy="174413"/>
          </a:xfrm>
          <a:prstGeom prst="rect">
            <a:avLst/>
          </a:prstGeom>
          <a:noFill/>
        </p:spPr>
      </p:pic>
      <p:pic>
        <p:nvPicPr>
          <p:cNvPr id="19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484143"/>
            <a:ext cx="228600" cy="174413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203848" y="4374264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Book Antiqua" pitchFamily="18" charset="0"/>
              </a:rPr>
              <a:t>Моментальная выгрузка по форме обоснования НМЦК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НМЦК.</a:t>
            </a:r>
          </a:p>
        </p:txBody>
      </p:sp>
    </p:spTree>
    <p:extLst>
      <p:ext uri="{BB962C8B-B14F-4D97-AF65-F5344CB8AC3E}">
        <p14:creationId xmlns:p14="http://schemas.microsoft.com/office/powerpoint/2010/main" val="159598796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82800"/>
            <a:ext cx="9143999" cy="1933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3302000"/>
            <a:ext cx="1491630" cy="91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кругленный прямоугольник 5"/>
          <p:cNvSpPr/>
          <p:nvPr/>
        </p:nvSpPr>
        <p:spPr>
          <a:xfrm>
            <a:off x="1225962" y="4324138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810000" y="4292600"/>
            <a:ext cx="2160240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3810000" y="4292600"/>
            <a:ext cx="21708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 формы выпуска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225962" y="4419634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Возможность изменения дозировки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60232" y="4264383"/>
            <a:ext cx="223224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Формирование НМЦК сразу по нескольким позициям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53200" y="4292600"/>
            <a:ext cx="2232248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939800"/>
            <a:ext cx="5148065" cy="1082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Скругленный прямоугольник 13"/>
          <p:cNvSpPr/>
          <p:nvPr/>
        </p:nvSpPr>
        <p:spPr>
          <a:xfrm>
            <a:off x="5715000" y="1092200"/>
            <a:ext cx="2304256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5791200" y="1168400"/>
            <a:ext cx="2165176" cy="533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Лингвистически умный поиск по МНН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H="1">
            <a:off x="4876800" y="1473200"/>
            <a:ext cx="685800" cy="152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H="1" flipV="1">
            <a:off x="1143000" y="3606800"/>
            <a:ext cx="5334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flipH="1" flipV="1">
            <a:off x="4419600" y="3530600"/>
            <a:ext cx="609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V="1">
            <a:off x="7162800" y="3530600"/>
            <a:ext cx="22860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43200" y="3149600"/>
            <a:ext cx="1633339" cy="108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Расчёт НМЦК. Медикаменты.</a:t>
            </a:r>
          </a:p>
        </p:txBody>
      </p:sp>
    </p:spTree>
    <p:extLst>
      <p:ext uri="{BB962C8B-B14F-4D97-AF65-F5344CB8AC3E}">
        <p14:creationId xmlns:p14="http://schemas.microsoft.com/office/powerpoint/2010/main" val="330464594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73381"/>
            <a:ext cx="9144000" cy="915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2211"/>
            <a:ext cx="9144000" cy="3350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ашивка 9"/>
          <p:cNvSpPr/>
          <p:nvPr/>
        </p:nvSpPr>
        <p:spPr>
          <a:xfrm rot="16200000">
            <a:off x="7376981" y="1772882"/>
            <a:ext cx="395250" cy="474103"/>
          </a:xfrm>
          <a:prstGeom prst="chevr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092280" y="1549402"/>
            <a:ext cx="1008112" cy="242709"/>
          </a:xfrm>
          <a:prstGeom prst="roundRect">
            <a:avLst/>
          </a:prstGeom>
          <a:solidFill>
            <a:schemeClr val="accent1">
              <a:alpha val="0"/>
            </a:schemeClr>
          </a:solidFill>
          <a:ln w="603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контрагента.</a:t>
            </a:r>
          </a:p>
        </p:txBody>
      </p:sp>
    </p:spTree>
    <p:extLst>
      <p:ext uri="{BB962C8B-B14F-4D97-AF65-F5344CB8AC3E}">
        <p14:creationId xmlns:p14="http://schemas.microsoft.com/office/powerpoint/2010/main" val="791454352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64" y="1689631"/>
            <a:ext cx="8982075" cy="1853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3550170"/>
            <a:ext cx="4220394" cy="136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182063"/>
            <a:ext cx="1013048" cy="845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714990"/>
            <a:ext cx="4474431" cy="577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1" y="968018"/>
            <a:ext cx="3514725" cy="322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кругленный прямоугольник 8"/>
          <p:cNvSpPr/>
          <p:nvPr/>
        </p:nvSpPr>
        <p:spPr>
          <a:xfrm>
            <a:off x="3886200" y="711200"/>
            <a:ext cx="2362200" cy="914400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3886200" y="711200"/>
            <a:ext cx="22322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Поиск по ИНН, </a:t>
            </a:r>
            <a:r>
              <a:rPr lang="ru-RU" sz="1400" dirty="0" smtClean="0">
                <a:solidFill>
                  <a:schemeClr val="tx2">
                    <a:lumMod val="75000"/>
                  </a:schemeClr>
                </a:solidFill>
              </a:rPr>
              <a:t>КПП, </a:t>
            </a:r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ОГРН, названию, ФИО, телефону, электронной почте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804248" y="793993"/>
            <a:ext cx="2016224" cy="714213"/>
          </a:xfrm>
          <a:prstGeom prst="roundRect">
            <a:avLst/>
          </a:prstGeom>
          <a:solidFill>
            <a:schemeClr val="accent1">
              <a:alpha val="1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0" y="787400"/>
            <a:ext cx="201622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chemeClr val="tx2">
                    <a:lumMod val="75000"/>
                  </a:schemeClr>
                </a:solidFill>
              </a:rPr>
              <a:t>Фильтры по ОКФС, ОКВЭД2, региону и т.д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1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люс 12"/>
          <p:cNvSpPr/>
          <p:nvPr/>
        </p:nvSpPr>
        <p:spPr>
          <a:xfrm>
            <a:off x="6400800" y="1016000"/>
            <a:ext cx="304800" cy="26757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контрагента.</a:t>
            </a:r>
          </a:p>
        </p:txBody>
      </p:sp>
    </p:spTree>
    <p:extLst>
      <p:ext uri="{BB962C8B-B14F-4D97-AF65-F5344CB8AC3E}">
        <p14:creationId xmlns:p14="http://schemas.microsoft.com/office/powerpoint/2010/main" val="3772047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0" descr="https://cosmoberry.ru/files/bigstock-exclamation-point-9027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387600"/>
            <a:ext cx="1524744" cy="109878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33400" y="635000"/>
            <a:ext cx="6686872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200" b="1" dirty="0"/>
              <a:t>Регистрационные данные</a:t>
            </a:r>
            <a:endParaRPr lang="ru-RU" sz="1200" dirty="0"/>
          </a:p>
          <a:p>
            <a:pPr algn="just"/>
            <a:r>
              <a:rPr lang="ru-RU" sz="1200" dirty="0"/>
              <a:t>Возможность получать выписку из ЕГРЮЛ и ЕГРИП в один клик, проверять массовость адреса и телефона. Возможность пользоваться актуальной базой телефонов, собранной из 13 открытых источников.</a:t>
            </a:r>
          </a:p>
          <a:p>
            <a:pPr algn="just"/>
            <a:r>
              <a:rPr lang="ru-RU" sz="1200" b="1" dirty="0"/>
              <a:t> </a:t>
            </a:r>
          </a:p>
          <a:p>
            <a:pPr algn="just"/>
            <a:r>
              <a:rPr lang="ru-RU" sz="1200" b="1" dirty="0" err="1"/>
              <a:t>Госконтракты</a:t>
            </a:r>
            <a:r>
              <a:rPr lang="ru-RU" sz="1200" b="1" dirty="0"/>
              <a:t> и реестр недобросовестных поставщиков</a:t>
            </a:r>
            <a:endParaRPr lang="ru-RU" sz="1200" dirty="0"/>
          </a:p>
          <a:p>
            <a:pPr algn="just"/>
            <a:r>
              <a:rPr lang="ru-RU" sz="1200" dirty="0"/>
              <a:t>Информация о заключенных госконтрактах и по участию в госзакупках. Сервис поможет выяснить, насколько добросовестно </a:t>
            </a:r>
            <a:r>
              <a:rPr lang="ru-RU" sz="1200" dirty="0" smtClean="0"/>
              <a:t>компания исполняет свои </a:t>
            </a:r>
            <a:r>
              <a:rPr lang="ru-RU" sz="1200" dirty="0"/>
              <a:t>обязательства по контрактам.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Экспресс-анализ финансовых показателей</a:t>
            </a:r>
          </a:p>
          <a:p>
            <a:pPr algn="just"/>
            <a:r>
              <a:rPr lang="ru-RU" sz="1200" dirty="0"/>
              <a:t>На основе бухгалтерского баланса рассчитаны ликвидность, платежеспособность, финансовая устойчивость, рентабельность и чистые активы организаций.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Арбитражные дела и исполнительные производства</a:t>
            </a:r>
            <a:endParaRPr lang="ru-RU" sz="1200" dirty="0"/>
          </a:p>
          <a:p>
            <a:pPr algn="just"/>
            <a:r>
              <a:rPr lang="ru-RU" sz="1200" dirty="0"/>
              <a:t>Сервис сообщит насколько благонадежной является интересующая фирма: в каких арбитражных спорах она участвовала, какое решение вынес суд, кто являлся остальными участниками. 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Индекс благонадежности</a:t>
            </a:r>
          </a:p>
          <a:p>
            <a:pPr algn="just"/>
            <a:r>
              <a:rPr lang="ru-RU" sz="1200" dirty="0"/>
              <a:t>Оценка юридических лиц по методике, разработанной ФНС. </a:t>
            </a:r>
          </a:p>
          <a:p>
            <a:pPr algn="just"/>
            <a:endParaRPr lang="ru-RU" sz="1200" b="1" dirty="0"/>
          </a:p>
          <a:p>
            <a:pPr algn="just"/>
            <a:r>
              <a:rPr lang="ru-RU" sz="1200" b="1" dirty="0"/>
              <a:t>Лицензии и патенты, товарные знаки</a:t>
            </a:r>
            <a:endParaRPr lang="ru-RU" sz="1200" dirty="0"/>
          </a:p>
          <a:p>
            <a:pPr algn="just"/>
            <a:r>
              <a:rPr lang="ru-RU" sz="1200" dirty="0"/>
              <a:t>Сервис позволяет определить наличие у компании интеллектуальной собственности и разрешения на деятельность в определенных </a:t>
            </a:r>
            <a:r>
              <a:rPr lang="ru-RU" sz="1200" dirty="0" smtClean="0"/>
              <a:t>сферах.</a:t>
            </a:r>
            <a:endParaRPr lang="ru-RU" sz="1200" dirty="0"/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12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625600"/>
            <a:ext cx="228600" cy="174413"/>
          </a:xfrm>
          <a:prstGeom prst="rect">
            <a:avLst/>
          </a:prstGeom>
          <a:noFill/>
        </p:spPr>
      </p:pic>
      <p:pic>
        <p:nvPicPr>
          <p:cNvPr id="13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540000"/>
            <a:ext cx="228600" cy="174413"/>
          </a:xfrm>
          <a:prstGeom prst="rect">
            <a:avLst/>
          </a:prstGeom>
          <a:noFill/>
        </p:spPr>
      </p:pic>
      <p:pic>
        <p:nvPicPr>
          <p:cNvPr id="14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25800"/>
            <a:ext cx="228600" cy="174413"/>
          </a:xfrm>
          <a:prstGeom prst="rect">
            <a:avLst/>
          </a:prstGeom>
          <a:noFill/>
        </p:spPr>
      </p:pic>
      <p:pic>
        <p:nvPicPr>
          <p:cNvPr id="15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140200"/>
            <a:ext cx="228600" cy="174413"/>
          </a:xfrm>
          <a:prstGeom prst="rect">
            <a:avLst/>
          </a:prstGeom>
          <a:noFill/>
        </p:spPr>
      </p:pic>
      <p:pic>
        <p:nvPicPr>
          <p:cNvPr id="16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711200"/>
            <a:ext cx="228600" cy="174413"/>
          </a:xfrm>
          <a:prstGeom prst="rect">
            <a:avLst/>
          </a:prstGeom>
          <a:noFill/>
        </p:spPr>
      </p:pic>
      <p:pic>
        <p:nvPicPr>
          <p:cNvPr id="17" name="Picture 4" descr="https://wiki.mininuniver.ru/images/2/24/%D0%97%D0%B5%D0%BB%D0%B5%D0%BD%D0%B0%D1%8F_%D0%B3%D0%B0%D0%BB%D0%BE%D1%87%D0%BA%D0%B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4749800"/>
            <a:ext cx="228600" cy="17441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086600" y="2387600"/>
            <a:ext cx="1905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</a:rPr>
              <a:t>Ежедневное 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обновление 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базы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данных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контрагента.</a:t>
            </a:r>
          </a:p>
        </p:txBody>
      </p:sp>
    </p:spTree>
    <p:extLst>
      <p:ext uri="{BB962C8B-B14F-4D97-AF65-F5344CB8AC3E}">
        <p14:creationId xmlns:p14="http://schemas.microsoft.com/office/powerpoint/2010/main" val="3229740525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Users\User\Desktop\Screen\Рисунок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799" y="1360681"/>
            <a:ext cx="4671764" cy="2666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09799" y="4027067"/>
            <a:ext cx="2286001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1 рабочий день после окончания приема заявок</a:t>
            </a:r>
            <a:b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</a:br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(ч. 1 ст. 82.4)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45681" y="4001021"/>
            <a:ext cx="2236120" cy="646323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Не ранее чем через 7 дней с даты размещения протокола в ЕИС (ч. 9 ст. 83.2)</a:t>
            </a:r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" y="743998"/>
            <a:ext cx="9143999" cy="350735"/>
          </a:xfrm>
          <a:prstGeom prst="rect">
            <a:avLst/>
          </a:prstGeom>
        </p:spPr>
        <p:txBody>
          <a:bodyPr vert="horz" wrap="square" lIns="0" tIns="1206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698">
              <a:spcBef>
                <a:spcPts val="95"/>
              </a:spcBef>
            </a:pPr>
            <a:r>
              <a:rPr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</a:t>
            </a:r>
            <a:r>
              <a:rPr sz="2200" spc="-15" dirty="0">
                <a:solidFill>
                  <a:schemeClr val="accent1">
                    <a:lumMod val="50000"/>
                  </a:schemeClr>
                </a:solidFill>
              </a:rPr>
              <a:t>процедуры.</a:t>
            </a:r>
            <a:r>
              <a:rPr sz="2200" spc="25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Запрос котировок.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26789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03203"/>
            <a:ext cx="6324600" cy="1432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821115"/>
            <a:ext cx="4876800" cy="33835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8600" y="3073400"/>
            <a:ext cx="433305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</a:rPr>
              <a:t>"Дерево связей"</a:t>
            </a:r>
            <a:endParaRPr lang="ru-RU" sz="2400" dirty="0">
              <a:solidFill>
                <a:srgbClr val="C00000"/>
              </a:solidFill>
            </a:endParaRPr>
          </a:p>
          <a:p>
            <a:pPr algn="just"/>
            <a:r>
              <a:rPr lang="ru-RU" dirty="0"/>
              <a:t>Позволяет просматривать взаимосвязи между компаниями и проверять их аффилированность. На интерактивной схеме информация структурирована и легко доступна для восприятия.</a:t>
            </a:r>
          </a:p>
        </p:txBody>
      </p:sp>
      <p:sp>
        <p:nvSpPr>
          <p:cNvPr id="8" name="Скругленная прямоугольная выноска 7"/>
          <p:cNvSpPr/>
          <p:nvPr/>
        </p:nvSpPr>
        <p:spPr>
          <a:xfrm>
            <a:off x="178693" y="3105001"/>
            <a:ext cx="4409256" cy="2070631"/>
          </a:xfrm>
          <a:prstGeom prst="wedgeRoundRectCallout">
            <a:avLst>
              <a:gd name="adj1" fmla="val -31578"/>
              <a:gd name="adj2" fmla="val -109664"/>
              <a:gd name="adj3" fmla="val 16667"/>
            </a:avLst>
          </a:prstGeom>
          <a:solidFill>
            <a:schemeClr val="accent1">
              <a:alpha val="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01600"/>
            <a:ext cx="891539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Проверка контрагента.</a:t>
            </a:r>
          </a:p>
        </p:txBody>
      </p:sp>
    </p:spTree>
    <p:extLst>
      <p:ext uri="{BB962C8B-B14F-4D97-AF65-F5344CB8AC3E}">
        <p14:creationId xmlns:p14="http://schemas.microsoft.com/office/powerpoint/2010/main" val="333680532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7"/>
          <p:cNvSpPr txBox="1"/>
          <p:nvPr/>
        </p:nvSpPr>
        <p:spPr>
          <a:xfrm>
            <a:off x="4377111" y="1156148"/>
            <a:ext cx="45573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Ближайшие т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очки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выдачи 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</a:t>
            </a:r>
            <a:endParaRPr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object 7"/>
          <p:cNvSpPr txBox="1"/>
          <p:nvPr/>
        </p:nvSpPr>
        <p:spPr>
          <a:xfrm>
            <a:off x="0" y="1163637"/>
            <a:ext cx="4557339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ctr">
              <a:lnSpc>
                <a:spcPct val="100000"/>
              </a:lnSpc>
            </a:pP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Филиал</a:t>
            </a:r>
            <a:r>
              <a:rPr lang="en-US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roseltorg</a:t>
            </a:r>
            <a:r>
              <a:rPr lang="ru-RU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Самаре</a:t>
            </a:r>
            <a:endParaRPr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B153DBF7-8352-41CC-98A2-B84652304E07}"/>
              </a:ext>
            </a:extLst>
          </p:cNvPr>
          <p:cNvSpPr/>
          <p:nvPr/>
        </p:nvSpPr>
        <p:spPr>
          <a:xfrm>
            <a:off x="0" y="1625600"/>
            <a:ext cx="4572000" cy="36068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97422" y="2170668"/>
            <a:ext cx="421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Ульяновск, ул. 3 Интернационала, д. 6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97422" y="3105834"/>
            <a:ext cx="42179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Тольятти, бульвар Татищева,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д. 6А, 3 этаж, офис 301</a:t>
            </a:r>
            <a:endParaRPr lang="ru-RU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05376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3DDCF81-75BB-46D6-9ACC-F0B988C7B6F4}"/>
              </a:ext>
            </a:extLst>
          </p:cNvPr>
          <p:cNvSpPr/>
          <p:nvPr/>
        </p:nvSpPr>
        <p:spPr>
          <a:xfrm>
            <a:off x="108187" y="727075"/>
            <a:ext cx="8915400" cy="4521201"/>
          </a:xfrm>
          <a:prstGeom prst="rect">
            <a:avLst/>
          </a:prstGeom>
          <a:blipFill dpi="0" rotWithShape="1">
            <a:blip r:embed="rId3" cstate="print">
              <a:alphaModFix amt="46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73">
              <a:solidFill>
                <a:prstClr val="white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F114D08C-AB71-487B-BA40-3FEC01194D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35" y="610447"/>
            <a:ext cx="6976533" cy="4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4800" tIns="27467" rIns="137333" bIns="27467" anchor="ctr"/>
          <a:lstStyle/>
          <a:p>
            <a:pPr>
              <a:defRPr/>
            </a:pPr>
            <a:endParaRPr lang="ru-RU" sz="1755" spc="-99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E1F38636-AC14-42DF-BBB5-D8F1E147D8BF}"/>
              </a:ext>
            </a:extLst>
          </p:cNvPr>
          <p:cNvSpPr/>
          <p:nvPr/>
        </p:nvSpPr>
        <p:spPr>
          <a:xfrm>
            <a:off x="1" y="4445000"/>
            <a:ext cx="9137886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38" dirty="0">
                <a:ln w="11430"/>
                <a:solidFill>
                  <a:srgbClr val="C00000"/>
                </a:solidFill>
                <a:latin typeface="Calibri"/>
              </a:rPr>
              <a:t>Вы можете проводить имущественные торги в электронном виде на </a:t>
            </a:r>
            <a:r>
              <a:rPr lang="en-US" sz="2000" b="1" spc="38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roseltorg</a:t>
            </a:r>
            <a:endParaRPr lang="ru-RU" sz="2000" b="1" spc="38" dirty="0">
              <a:ln w="11430"/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FA50377-CECB-4374-AFC9-3223ADA727F6}"/>
              </a:ext>
            </a:extLst>
          </p:cNvPr>
          <p:cNvSpPr txBox="1"/>
          <p:nvPr/>
        </p:nvSpPr>
        <p:spPr>
          <a:xfrm>
            <a:off x="4461781" y="856326"/>
            <a:ext cx="3598486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178-</a:t>
            </a:r>
            <a:r>
              <a:rPr lang="ru-RU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</a:t>
            </a:r>
          </a:p>
        </p:txBody>
      </p:sp>
      <p:sp>
        <p:nvSpPr>
          <p:cNvPr id="7" name="object 8"/>
          <p:cNvSpPr txBox="1">
            <a:spLocks/>
          </p:cNvSpPr>
          <p:nvPr/>
        </p:nvSpPr>
        <p:spPr>
          <a:xfrm>
            <a:off x="0" y="177800"/>
            <a:ext cx="9144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pc="-65" dirty="0">
                <a:solidFill>
                  <a:schemeClr val="bg1">
                    <a:lumMod val="95000"/>
                  </a:schemeClr>
                </a:solidFill>
              </a:rPr>
              <a:t>Приватизация.</a:t>
            </a:r>
            <a:endParaRPr lang="ru-RU" spc="-4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1BBF54CF-19D5-4F5E-85F4-539C9E0A4F1F}"/>
              </a:ext>
            </a:extLst>
          </p:cNvPr>
          <p:cNvSpPr/>
          <p:nvPr/>
        </p:nvSpPr>
        <p:spPr>
          <a:xfrm>
            <a:off x="0" y="711201"/>
            <a:ext cx="9144000" cy="4521201"/>
          </a:xfrm>
          <a:prstGeom prst="rect">
            <a:avLst/>
          </a:prstGeom>
          <a:blipFill dpi="0" rotWithShape="1">
            <a:blip r:embed="rId3" cstate="print">
              <a:alphaModFix amt="6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1373">
              <a:solidFill>
                <a:prstClr val="white"/>
              </a:solidFill>
            </a:endParaRPr>
          </a:p>
        </p:txBody>
      </p:sp>
      <p:sp>
        <p:nvSpPr>
          <p:cNvPr id="13" name="Text Box 5">
            <a:extLst>
              <a:ext uri="{FF2B5EF4-FFF2-40B4-BE49-F238E27FC236}">
                <a16:creationId xmlns="" xmlns:a16="http://schemas.microsoft.com/office/drawing/2014/main" id="{CB0BBF17-021B-4E27-977D-327246306E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3735" y="610447"/>
            <a:ext cx="6976533" cy="492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4800" tIns="27467" rIns="137333" bIns="27467" anchor="ctr"/>
          <a:lstStyle/>
          <a:p>
            <a:pPr>
              <a:defRPr/>
            </a:pPr>
            <a:endParaRPr lang="ru-RU" sz="1755" spc="-99" dirty="0">
              <a:solidFill>
                <a:prstClr val="white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108DBF04-1E66-4AF0-BD52-B0540FA82261}"/>
              </a:ext>
            </a:extLst>
          </p:cNvPr>
          <p:cNvSpPr/>
          <p:nvPr/>
        </p:nvSpPr>
        <p:spPr>
          <a:xfrm>
            <a:off x="47627" y="3149600"/>
            <a:ext cx="8991599" cy="40011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000" b="1" spc="38" dirty="0">
                <a:ln w="11430"/>
                <a:solidFill>
                  <a:srgbClr val="C00000"/>
                </a:solidFill>
                <a:latin typeface="Calibri"/>
              </a:rPr>
              <a:t>Вы также можете проводить коммерческие торги на </a:t>
            </a:r>
            <a:r>
              <a:rPr lang="en-US" sz="2000" b="1" spc="38" dirty="0" err="1" smtClean="0">
                <a:ln w="11430"/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roseltorg</a:t>
            </a:r>
            <a:endParaRPr lang="ru-RU" sz="2000" b="1" spc="38" dirty="0">
              <a:ln w="11430"/>
              <a:solidFill>
                <a:srgbClr val="C00000"/>
              </a:solidFill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D8459A6-4BAB-48B0-8FFD-C83DE4784577}"/>
              </a:ext>
            </a:extLst>
          </p:cNvPr>
          <p:cNvSpPr txBox="1"/>
          <p:nvPr/>
        </p:nvSpPr>
        <p:spPr>
          <a:xfrm>
            <a:off x="4461781" y="856326"/>
            <a:ext cx="3598486" cy="79682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ru-RU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223</a:t>
            </a:r>
            <a:r>
              <a:rPr lang="en-US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4578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</a:t>
            </a:r>
          </a:p>
        </p:txBody>
      </p:sp>
      <p:sp>
        <p:nvSpPr>
          <p:cNvPr id="9" name="object 8"/>
          <p:cNvSpPr txBox="1">
            <a:spLocks/>
          </p:cNvSpPr>
          <p:nvPr/>
        </p:nvSpPr>
        <p:spPr>
          <a:xfrm>
            <a:off x="0" y="177800"/>
            <a:ext cx="9144000" cy="35137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rgbClr val="323649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12700" algn="ctr">
              <a:spcBef>
                <a:spcPts val="100"/>
              </a:spcBef>
            </a:pPr>
            <a:r>
              <a:rPr lang="ru-RU" spc="-65" dirty="0">
                <a:solidFill>
                  <a:schemeClr val="bg1">
                    <a:lumMod val="95000"/>
                  </a:schemeClr>
                </a:solidFill>
              </a:rPr>
              <a:t>Коммерческие торги.</a:t>
            </a:r>
            <a:endParaRPr lang="ru-RU" spc="-40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ransition spd="slow" advClick="0" advTm="4000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5400" y="1701800"/>
            <a:ext cx="7086600" cy="259080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Спасибо за внимание! </a:t>
            </a:r>
          </a:p>
          <a:p>
            <a:pPr marL="12700" algn="ctr">
              <a:lnSpc>
                <a:spcPct val="150000"/>
              </a:lnSpc>
            </a:pPr>
            <a:r>
              <a:rPr lang="ru-RU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Мартьянов Илья Вячеславович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Руководитель филиала АО «ЕЭТП» в Самаре</a:t>
            </a:r>
          </a:p>
          <a:p>
            <a:pPr marL="12700" algn="ctr">
              <a:lnSpc>
                <a:spcPct val="150000"/>
              </a:lnSpc>
            </a:pPr>
            <a:r>
              <a:rPr lang="ru-RU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+79277167000</a:t>
            </a:r>
          </a:p>
          <a:p>
            <a:pPr marL="12700" algn="ctr">
              <a:lnSpc>
                <a:spcPct val="150000"/>
              </a:lnSpc>
            </a:pPr>
            <a:r>
              <a:rPr lang="ru-RU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8 800 200-18-77, 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доб. </a:t>
            </a:r>
            <a:r>
              <a:rPr lang="ru-RU" b="1" cap="all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2646, </a:t>
            </a:r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i.martianov@roseltorg.ru</a:t>
            </a: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 </a:t>
            </a:r>
          </a:p>
          <a:p>
            <a:pPr marL="12700" algn="ctr">
              <a:lnSpc>
                <a:spcPct val="150000"/>
              </a:lnSpc>
            </a:pPr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Arial"/>
              </a:rPr>
              <a:t>Самара, ул. Советской армии 180/3, 4-й этаж</a:t>
            </a:r>
            <a:endParaRPr lang="ru-RU" b="1" cap="sm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  <a:p>
            <a:pPr marL="12700" algn="ctr">
              <a:lnSpc>
                <a:spcPct val="150000"/>
              </a:lnSpc>
            </a:pPr>
            <a:endParaRPr lang="en-US" b="1" cap="all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52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2"/>
          <p:cNvSpPr txBox="1">
            <a:spLocks noGrp="1"/>
          </p:cNvSpPr>
          <p:nvPr>
            <p:ph type="title"/>
          </p:nvPr>
        </p:nvSpPr>
        <p:spPr>
          <a:xfrm>
            <a:off x="2" y="753303"/>
            <a:ext cx="9143999" cy="350735"/>
          </a:xfrm>
          <a:prstGeom prst="rect">
            <a:avLst/>
          </a:prstGeom>
        </p:spPr>
        <p:txBody>
          <a:bodyPr vert="horz" wrap="square" lIns="0" tIns="12063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12698" marR="5080">
              <a:spcBef>
                <a:spcPts val="95"/>
              </a:spcBef>
            </a:pPr>
            <a:r>
              <a:rPr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</a:t>
            </a:r>
            <a:r>
              <a:rPr sz="2200" spc="-15" dirty="0">
                <a:solidFill>
                  <a:schemeClr val="accent1">
                    <a:lumMod val="50000"/>
                  </a:schemeClr>
                </a:solidFill>
              </a:rPr>
              <a:t>процедуры.  </a:t>
            </a:r>
            <a:r>
              <a:rPr lang="ru-RU" sz="2200" spc="-5" dirty="0">
                <a:solidFill>
                  <a:schemeClr val="accent1">
                    <a:lumMod val="50000"/>
                  </a:schemeClr>
                </a:solidFill>
              </a:rPr>
              <a:t>Запрос</a:t>
            </a:r>
            <a:r>
              <a:rPr sz="2200" spc="-1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предложений.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Picture 2" descr="C:\Users\User\Desktop\Screen\Рисунок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7" y="1358901"/>
            <a:ext cx="8064000" cy="233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1560" y="3734585"/>
            <a:ext cx="1800200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Не позднее рабочего дня, следующего за датой окончания срока подачи заявок.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55784" y="3734586"/>
            <a:ext cx="1979961" cy="830989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В течение 1 рабочего дня с момента размещения выписки из протокола (ч. 21 ст. 83.1)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4008" y="3726823"/>
            <a:ext cx="2016224" cy="1384986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В течение 1 рабочего дня с даты окончания срока для направления окончательных предложений</a:t>
            </a:r>
            <a:b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</a:br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(ч. 23 ст. 83.1)</a:t>
            </a:r>
          </a:p>
          <a:p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60241" y="3726828"/>
            <a:ext cx="1907507" cy="1015655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ru-RU" sz="1200" dirty="0">
                <a:solidFill>
                  <a:prstClr val="black"/>
                </a:solidFill>
                <a:latin typeface="Arial"/>
                <a:cs typeface="Arial" charset="0"/>
              </a:rPr>
              <a:t>Не ранее чем через 7 дней с даты размещения протокола в ЕИС (ч. 9 ст. 83.2)</a:t>
            </a:r>
          </a:p>
          <a:p>
            <a:endParaRPr lang="ru-RU" sz="1200" dirty="0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424519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" y="1125788"/>
            <a:ext cx="8686800" cy="410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 noChangeAspect="1"/>
          </p:cNvSpPr>
          <p:nvPr>
            <p:ph type="title"/>
          </p:nvPr>
        </p:nvSpPr>
        <p:spPr>
          <a:xfrm>
            <a:off x="0" y="714670"/>
            <a:ext cx="914400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marR="5080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</a:t>
            </a:r>
            <a:r>
              <a:rPr lang="ru-RU" sz="2200" spc="-5" dirty="0">
                <a:solidFill>
                  <a:schemeClr val="accent1">
                    <a:lumMod val="50000"/>
                  </a:schemeClr>
                </a:solidFill>
              </a:rPr>
              <a:t>процедуры</a:t>
            </a: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. Рассмотрение заявок.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46615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31" y="1151148"/>
            <a:ext cx="8568951" cy="28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923" y="3778377"/>
            <a:ext cx="8698160" cy="140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 txBox="1">
            <a:spLocks noGrp="1"/>
          </p:cNvSpPr>
          <p:nvPr>
            <p:ph type="title"/>
          </p:nvPr>
        </p:nvSpPr>
        <p:spPr>
          <a:xfrm>
            <a:off x="0" y="714670"/>
            <a:ext cx="914400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Первые части заявок.</a:t>
            </a:r>
            <a:endParaRPr sz="2200" spc="-1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6542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875" y="1174749"/>
            <a:ext cx="8856984" cy="3830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0" y="715836"/>
            <a:ext cx="914400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Первые части заявок.</a:t>
            </a:r>
            <a:endParaRPr sz="2200" spc="-1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617207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644" y="1209569"/>
            <a:ext cx="9131357" cy="3989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2644" y="715836"/>
            <a:ext cx="9131356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Первые части заявок (Конкурс).</a:t>
            </a:r>
            <a:endParaRPr sz="2200" spc="-15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53756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>
            <a:spLocks noGrp="1"/>
          </p:cNvSpPr>
          <p:nvPr>
            <p:ph type="title"/>
          </p:nvPr>
        </p:nvSpPr>
        <p:spPr>
          <a:xfrm>
            <a:off x="0" y="715836"/>
            <a:ext cx="9144000" cy="350735"/>
          </a:xfrm>
          <a:prstGeom prst="rect">
            <a:avLst/>
          </a:prstGeom>
        </p:spPr>
        <p:txBody>
          <a:bodyPr vert="horz" wrap="square" lIns="0" tIns="12063" rIns="0" bIns="0" rtlCol="0">
            <a:spAutoFit/>
          </a:bodyPr>
          <a:lstStyle/>
          <a:p>
            <a:pPr marL="12698" algn="ctr">
              <a:spcBef>
                <a:spcPts val="95"/>
              </a:spcBef>
            </a:pPr>
            <a:r>
              <a:rPr lang="ru-RU" sz="2200" spc="-10" dirty="0">
                <a:solidFill>
                  <a:schemeClr val="accent1">
                    <a:lumMod val="50000"/>
                  </a:schemeClr>
                </a:solidFill>
              </a:rPr>
              <a:t>Электронные процедуры. Торги.</a:t>
            </a:r>
            <a:endParaRPr sz="2200" spc="-1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0802"/>
            <a:ext cx="9144000" cy="374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23968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Обучающий материал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12700">
          <a:solidFill>
            <a:schemeClr val="tx1">
              <a:lumMod val="75000"/>
              <a:lumOff val="25000"/>
            </a:schemeClr>
          </a:solidFill>
        </a:ln>
      </a:spPr>
      <a:bodyPr wrap="square" lIns="180000" tIns="108000" rIns="144000" bIns="72000" rtlCol="0" anchor="t" anchorCtr="0">
        <a:spAutoFit/>
      </a:bodyPr>
      <a:lstStyle>
        <a:defPPr>
          <a:spcAft>
            <a:spcPts val="600"/>
          </a:spcAft>
          <a:defRPr sz="1400" b="1" dirty="0" smtClean="0">
            <a:solidFill>
              <a:srgbClr val="C00000"/>
            </a:solidFill>
            <a:latin typeface="Arial Narrow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8100" cap="rnd" cmpd="sng">
          <a:solidFill>
            <a:schemeClr val="tx1">
              <a:lumMod val="75000"/>
              <a:lumOff val="25000"/>
            </a:schemeClr>
          </a:solidFill>
          <a:prstDash val="solid"/>
          <a:round/>
          <a:headEnd w="med" len="med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4705</TotalTime>
  <Words>842</Words>
  <Application>Microsoft Office PowerPoint</Application>
  <PresentationFormat>Произвольный</PresentationFormat>
  <Paragraphs>126</Paragraphs>
  <Slides>34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Office Theme</vt:lpstr>
      <vt:lpstr>2_Office Theme</vt:lpstr>
      <vt:lpstr>1_Обучающий материал</vt:lpstr>
      <vt:lpstr>Презентация PowerPoint</vt:lpstr>
      <vt:lpstr>Презентация PowerPoint</vt:lpstr>
      <vt:lpstr>Электронные процедуры. Запрос котировок.</vt:lpstr>
      <vt:lpstr>Электронные процедуры.  Запрос предложений.</vt:lpstr>
      <vt:lpstr>Электронные процедуры. Рассмотрение заявок.</vt:lpstr>
      <vt:lpstr>Электронные процедуры. Первые части заявок.</vt:lpstr>
      <vt:lpstr>Электронные процедуры. Первые части заявок.</vt:lpstr>
      <vt:lpstr>Электронные процедуры. Первые части заявок (Конкурс).</vt:lpstr>
      <vt:lpstr>Электронные процедуры. Торги.</vt:lpstr>
      <vt:lpstr>Электронные процедуры. Торги.</vt:lpstr>
      <vt:lpstr>Электронные процедуры. Подведение итогов.</vt:lpstr>
      <vt:lpstr>Электронные процедуры. Вторые части.</vt:lpstr>
      <vt:lpstr>Электронные процедуры. Подведение итогов.</vt:lpstr>
      <vt:lpstr>Конкурс и запрос предложений. Подведение итогов.</vt:lpstr>
      <vt:lpstr>Формирование протоколов.</vt:lpstr>
      <vt:lpstr>Презентация PowerPoint</vt:lpstr>
      <vt:lpstr>Преимущества для заказчика:</vt:lpstr>
      <vt:lpstr>Доступ к площадке.</vt:lpstr>
      <vt:lpstr>Персональный календарь событий. Вкладка "Не забыть!"</vt:lpstr>
      <vt:lpstr>Работа с протоколами. Наличие поставщика в РНП.</vt:lpstr>
      <vt:lpstr>Работа с протоколами. Срок публикации протокола подведения итогов.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d.sozaeva</dc:creator>
  <cp:lastModifiedBy>Мартьянов Илья</cp:lastModifiedBy>
  <cp:revision>275</cp:revision>
  <dcterms:created xsi:type="dcterms:W3CDTF">2017-09-19T14:31:01Z</dcterms:created>
  <dcterms:modified xsi:type="dcterms:W3CDTF">2019-03-19T19:43:11Z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2017-06-28T00:00:00Z</vt:filetime>
  </property>
  <property fmtid="{D5CDD505-2E9C-101B-9397-08002B2CF9AE}" pid="3" name="LastSaved">
    <vt:filetime>2017-09-19T00:00:00Z</vt:filetime>
  </property>
</Properties>
</file>